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1"/>
  </p:notesMasterIdLst>
  <p:handoutMasterIdLst>
    <p:handoutMasterId r:id="rId12"/>
  </p:handoutMasterIdLst>
  <p:sldIdLst>
    <p:sldId id="256" r:id="rId2"/>
    <p:sldId id="258" r:id="rId3"/>
    <p:sldId id="257" r:id="rId4"/>
    <p:sldId id="260" r:id="rId5"/>
    <p:sldId id="261" r:id="rId6"/>
    <p:sldId id="262" r:id="rId7"/>
    <p:sldId id="265" r:id="rId8"/>
    <p:sldId id="266" r:id="rId9"/>
    <p:sldId id="267" r:id="rId10"/>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5F0C69-807C-2291-69F2-79D2D27745E0}" name="Erica Lynn Malinowski" initials="EM" userId="S::elm00042@uga.edu::d9914f63-d140-417b-9205-22a82e3cce4e" providerId="AD"/>
  <p188:author id="{C5D75671-CC4B-1389-BFF6-669E5F0A2929}" name="Michelle N. Carter" initials="MC" userId="S::mncarter@uga.edu::38cf1efd-9843-408c-9851-4b7d711717be" providerId="AD"/>
  <p188:author id="{3D1B11BB-5428-A13C-E37B-D74C1CC797C0}" name="Cristy  Jones" initials="" userId="S::ctj54093@uga.edu::dee616f8-3165-41fe-846d-db10f3de87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E3E"/>
    <a:srgbClr val="8C9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B5C69-2F14-4701-980A-8F1BFC89390A}" v="2" dt="2024-02-13T20:04:08.632"/>
    <p1510:client id="{8A0A709B-D24E-4DF2-8E9F-E70737F912BC}" v="3" dt="2024-02-13T20:03:23.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03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Progress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Major 1</c:v>
                </c:pt>
              </c:strCache>
            </c:strRef>
          </c:tx>
          <c:spPr>
            <a:solidFill>
              <a:schemeClr val="accent1"/>
            </a:solidFill>
            <a:ln>
              <a:noFill/>
            </a:ln>
            <a:effectLst/>
          </c:spPr>
          <c:invertIfNegative val="0"/>
          <c:cat>
            <c:strRef>
              <c:f>Sheet1!$A$2:$A$5</c:f>
              <c:strCache>
                <c:ptCount val="4"/>
                <c:pt idx="0">
                  <c:v>Year 1</c:v>
                </c:pt>
                <c:pt idx="1">
                  <c:v>Year 2</c:v>
                </c:pt>
                <c:pt idx="2">
                  <c:v>Year 3</c:v>
                </c:pt>
                <c:pt idx="3">
                  <c:v>Year 4</c:v>
                </c:pt>
              </c:strCache>
            </c:strRef>
          </c:cat>
          <c:val>
            <c:numRef>
              <c:f>Sheet1!$B$2:$B$5</c:f>
              <c:numCache>
                <c:formatCode>General</c:formatCode>
                <c:ptCount val="4"/>
                <c:pt idx="0">
                  <c:v>1.6</c:v>
                </c:pt>
                <c:pt idx="1">
                  <c:v>2.5</c:v>
                </c:pt>
                <c:pt idx="2">
                  <c:v>3.5</c:v>
                </c:pt>
                <c:pt idx="3">
                  <c:v>4.5</c:v>
                </c:pt>
              </c:numCache>
            </c:numRef>
          </c:val>
          <c:extLst>
            <c:ext xmlns:c16="http://schemas.microsoft.com/office/drawing/2014/chart" uri="{C3380CC4-5D6E-409C-BE32-E72D297353CC}">
              <c16:uniqueId val="{00000000-00CE-4348-A1C5-A613F358DFA5}"/>
            </c:ext>
          </c:extLst>
        </c:ser>
        <c:ser>
          <c:idx val="1"/>
          <c:order val="1"/>
          <c:tx>
            <c:strRef>
              <c:f>Sheet1!$C$1</c:f>
              <c:strCache>
                <c:ptCount val="1"/>
                <c:pt idx="0">
                  <c:v>Major 2</c:v>
                </c:pt>
              </c:strCache>
            </c:strRef>
          </c:tx>
          <c:spPr>
            <a:solidFill>
              <a:schemeClr val="accent2"/>
            </a:solidFill>
            <a:ln>
              <a:noFill/>
            </a:ln>
            <a:effectLst/>
          </c:spPr>
          <c:invertIfNegative val="0"/>
          <c:cat>
            <c:strRef>
              <c:f>Sheet1!$A$2:$A$5</c:f>
              <c:strCache>
                <c:ptCount val="4"/>
                <c:pt idx="0">
                  <c:v>Year 1</c:v>
                </c:pt>
                <c:pt idx="1">
                  <c:v>Year 2</c:v>
                </c:pt>
                <c:pt idx="2">
                  <c:v>Year 3</c:v>
                </c:pt>
                <c:pt idx="3">
                  <c:v>Year 4</c:v>
                </c:pt>
              </c:strCache>
            </c:strRef>
          </c:cat>
          <c:val>
            <c:numRef>
              <c:f>Sheet1!$C$2:$C$5</c:f>
              <c:numCache>
                <c:formatCode>General</c:formatCode>
                <c:ptCount val="4"/>
                <c:pt idx="0">
                  <c:v>2.4</c:v>
                </c:pt>
                <c:pt idx="1">
                  <c:v>4.4000000000000004</c:v>
                </c:pt>
                <c:pt idx="2">
                  <c:v>5.0999999999999996</c:v>
                </c:pt>
                <c:pt idx="3">
                  <c:v>6</c:v>
                </c:pt>
              </c:numCache>
            </c:numRef>
          </c:val>
          <c:extLst>
            <c:ext xmlns:c16="http://schemas.microsoft.com/office/drawing/2014/chart" uri="{C3380CC4-5D6E-409C-BE32-E72D297353CC}">
              <c16:uniqueId val="{00000001-00CE-4348-A1C5-A613F358DFA5}"/>
            </c:ext>
          </c:extLst>
        </c:ser>
        <c:ser>
          <c:idx val="2"/>
          <c:order val="2"/>
          <c:tx>
            <c:strRef>
              <c:f>Sheet1!$D$1</c:f>
              <c:strCache>
                <c:ptCount val="1"/>
                <c:pt idx="0">
                  <c:v>Major 3</c:v>
                </c:pt>
              </c:strCache>
            </c:strRef>
          </c:tx>
          <c:spPr>
            <a:solidFill>
              <a:schemeClr val="accent3"/>
            </a:solidFill>
            <a:ln>
              <a:noFill/>
            </a:ln>
            <a:effectLst/>
          </c:spPr>
          <c:invertIfNegative val="0"/>
          <c:cat>
            <c:strRef>
              <c:f>Sheet1!$A$2:$A$5</c:f>
              <c:strCache>
                <c:ptCount val="4"/>
                <c:pt idx="0">
                  <c:v>Year 1</c:v>
                </c:pt>
                <c:pt idx="1">
                  <c:v>Year 2</c:v>
                </c:pt>
                <c:pt idx="2">
                  <c:v>Year 3</c:v>
                </c:pt>
                <c:pt idx="3">
                  <c:v>Year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0CE-4348-A1C5-A613F358DFA5}"/>
            </c:ext>
          </c:extLst>
        </c:ser>
        <c:dLbls>
          <c:showLegendKey val="0"/>
          <c:showVal val="0"/>
          <c:showCatName val="0"/>
          <c:showSerName val="0"/>
          <c:showPercent val="0"/>
          <c:showBubbleSize val="0"/>
        </c:dLbls>
        <c:gapWidth val="219"/>
        <c:overlap val="-27"/>
        <c:axId val="1457923936"/>
        <c:axId val="1457915264"/>
      </c:barChart>
      <c:catAx>
        <c:axId val="145792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7915264"/>
        <c:crosses val="autoZero"/>
        <c:auto val="1"/>
        <c:lblAlgn val="ctr"/>
        <c:lblOffset val="100"/>
        <c:noMultiLvlLbl val="0"/>
      </c:catAx>
      <c:valAx>
        <c:axId val="145791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792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227E2-F610-AA19-CF5E-F314AB7842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0C4D70A-CD77-8F1F-F83B-A98A3556D0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C473-0C28-4C2C-9677-18EA2C505407}" type="datetimeFigureOut">
              <a:rPr lang="en-US" smtClean="0"/>
              <a:t>7/2/2024</a:t>
            </a:fld>
            <a:endParaRPr lang="en-US"/>
          </a:p>
        </p:txBody>
      </p:sp>
      <p:sp>
        <p:nvSpPr>
          <p:cNvPr id="4" name="Footer Placeholder 3">
            <a:extLst>
              <a:ext uri="{FF2B5EF4-FFF2-40B4-BE49-F238E27FC236}">
                <a16:creationId xmlns:a16="http://schemas.microsoft.com/office/drawing/2014/main" id="{877C90C1-01F8-4A94-6AF3-F093D3130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A2E80D-3324-12FC-2479-7E4DB39BB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A6A220-BDA6-49B0-9E3B-B2532705F96A}" type="slidenum">
              <a:rPr lang="en-US" smtClean="0"/>
              <a:t>‹#›</a:t>
            </a:fld>
            <a:endParaRPr lang="en-US"/>
          </a:p>
        </p:txBody>
      </p:sp>
    </p:spTree>
    <p:extLst>
      <p:ext uri="{BB962C8B-B14F-4D97-AF65-F5344CB8AC3E}">
        <p14:creationId xmlns:p14="http://schemas.microsoft.com/office/powerpoint/2010/main" val="1200124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4E5F3-43B1-5C42-9F16-A56D42387218}" type="datetimeFigureOut">
              <a:rPr lang="en-US" smtClean="0"/>
              <a:t>7/2/2024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FC8CB-7E9D-5E46-B02A-67DBDAD565B9}" type="slidenum">
              <a:rPr lang="en-US" smtClean="0"/>
              <a:t>‹#›</a:t>
            </a:fld>
            <a:endParaRPr lang="en-US"/>
          </a:p>
        </p:txBody>
      </p:sp>
    </p:spTree>
    <p:extLst>
      <p:ext uri="{BB962C8B-B14F-4D97-AF65-F5344CB8AC3E}">
        <p14:creationId xmlns:p14="http://schemas.microsoft.com/office/powerpoint/2010/main" val="13154643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C8CB-7E9D-5E46-B02A-67DBDAD565B9}" type="slidenum">
              <a:rPr lang="en-US" smtClean="0"/>
              <a:t>1</a:t>
            </a:fld>
            <a:endParaRPr lang="en-US"/>
          </a:p>
        </p:txBody>
      </p:sp>
    </p:spTree>
    <p:extLst>
      <p:ext uri="{BB962C8B-B14F-4D97-AF65-F5344CB8AC3E}">
        <p14:creationId xmlns:p14="http://schemas.microsoft.com/office/powerpoint/2010/main" val="66484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Top left header is cut off and you can't read it (pages 2-9).</a:t>
            </a:r>
          </a:p>
        </p:txBody>
      </p:sp>
      <p:sp>
        <p:nvSpPr>
          <p:cNvPr id="4" name="Slide Number Placeholder 3"/>
          <p:cNvSpPr>
            <a:spLocks noGrp="1"/>
          </p:cNvSpPr>
          <p:nvPr>
            <p:ph type="sldNum" sz="quarter" idx="5"/>
          </p:nvPr>
        </p:nvSpPr>
        <p:spPr/>
        <p:txBody>
          <a:bodyPr/>
          <a:lstStyle/>
          <a:p>
            <a:fld id="{AA9FC8CB-7E9D-5E46-B02A-67DBDAD565B9}" type="slidenum">
              <a:rPr lang="en-US" smtClean="0"/>
              <a:t>2</a:t>
            </a:fld>
            <a:endParaRPr lang="en-US"/>
          </a:p>
        </p:txBody>
      </p:sp>
    </p:spTree>
    <p:extLst>
      <p:ext uri="{BB962C8B-B14F-4D97-AF65-F5344CB8AC3E}">
        <p14:creationId xmlns:p14="http://schemas.microsoft.com/office/powerpoint/2010/main" val="218501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Cristy, I would add your title and email address in the second to last sentence of this welcome letter. </a:t>
            </a:r>
          </a:p>
        </p:txBody>
      </p:sp>
      <p:sp>
        <p:nvSpPr>
          <p:cNvPr id="4" name="Slide Number Placeholder 3"/>
          <p:cNvSpPr>
            <a:spLocks noGrp="1"/>
          </p:cNvSpPr>
          <p:nvPr>
            <p:ph type="sldNum" sz="quarter" idx="5"/>
          </p:nvPr>
        </p:nvSpPr>
        <p:spPr/>
        <p:txBody>
          <a:bodyPr/>
          <a:lstStyle/>
          <a:p>
            <a:fld id="{AA9FC8CB-7E9D-5E46-B02A-67DBDAD565B9}" type="slidenum">
              <a:rPr lang="en-US" smtClean="0"/>
              <a:t>3</a:t>
            </a:fld>
            <a:endParaRPr lang="en-US"/>
          </a:p>
        </p:txBody>
      </p:sp>
    </p:spTree>
    <p:extLst>
      <p:ext uri="{BB962C8B-B14F-4D97-AF65-F5344CB8AC3E}">
        <p14:creationId xmlns:p14="http://schemas.microsoft.com/office/powerpoint/2010/main" val="12262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we refer to Division Meetings as DAR Town Hall?  Specific dates will need to be added.  </a:t>
            </a:r>
          </a:p>
        </p:txBody>
      </p:sp>
      <p:sp>
        <p:nvSpPr>
          <p:cNvPr id="4" name="Slide Number Placeholder 3"/>
          <p:cNvSpPr>
            <a:spLocks noGrp="1"/>
          </p:cNvSpPr>
          <p:nvPr>
            <p:ph type="sldNum" sz="quarter" idx="5"/>
          </p:nvPr>
        </p:nvSpPr>
        <p:spPr/>
        <p:txBody>
          <a:bodyPr/>
          <a:lstStyle/>
          <a:p>
            <a:fld id="{AA9FC8CB-7E9D-5E46-B02A-67DBDAD565B9}" type="slidenum">
              <a:rPr lang="en-US" smtClean="0"/>
              <a:t>7</a:t>
            </a:fld>
            <a:endParaRPr lang="en-US"/>
          </a:p>
        </p:txBody>
      </p:sp>
    </p:spTree>
    <p:extLst>
      <p:ext uri="{BB962C8B-B14F-4D97-AF65-F5344CB8AC3E}">
        <p14:creationId xmlns:p14="http://schemas.microsoft.com/office/powerpoint/2010/main" val="21211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34353" y="9322649"/>
            <a:ext cx="2623185" cy="535517"/>
          </a:xfrm>
          <a:prstGeom prst="rect">
            <a:avLst/>
          </a:prstGeom>
        </p:spPr>
        <p:txBody>
          <a:bodyPr/>
          <a:lstStyle/>
          <a:p>
            <a:endParaRPr lang="en-US"/>
          </a:p>
        </p:txBody>
      </p:sp>
      <p:sp>
        <p:nvSpPr>
          <p:cNvPr id="4" name="Slide Number Placeholder 3"/>
          <p:cNvSpPr>
            <a:spLocks noGrp="1"/>
          </p:cNvSpPr>
          <p:nvPr>
            <p:ph type="sldNum" sz="quarter" idx="11"/>
          </p:nvPr>
        </p:nvSpPr>
        <p:spPr>
          <a:xfrm>
            <a:off x="5489258" y="9322649"/>
            <a:ext cx="1748790" cy="535517"/>
          </a:xfrm>
          <a:prstGeom prst="rect">
            <a:avLst/>
          </a:prstGeom>
        </p:spPr>
        <p:txBody>
          <a:bodyPr/>
          <a:lstStyle/>
          <a:p>
            <a:fld id="{4DC4E8A3-B7A0-3240-B8A4-D540448FE1A7}" type="slidenum">
              <a:rPr lang="en-US" smtClean="0"/>
              <a:pPr/>
              <a:t>‹#›</a:t>
            </a:fld>
            <a:endParaRPr lang="en-US"/>
          </a:p>
        </p:txBody>
      </p:sp>
      <p:sp>
        <p:nvSpPr>
          <p:cNvPr id="2" name="Rectangle 1"/>
          <p:cNvSpPr/>
          <p:nvPr userDrawn="1"/>
        </p:nvSpPr>
        <p:spPr>
          <a:xfrm>
            <a:off x="0" y="0"/>
            <a:ext cx="7772400"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81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t Sheet, Feature, Horiz - Exam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01EDF-C2EF-CF44-B6D7-AEDAEB400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9"/>
          <a:stretch/>
        </p:blipFill>
        <p:spPr>
          <a:xfrm>
            <a:off x="530633" y="798891"/>
            <a:ext cx="6703695" cy="3901698"/>
          </a:xfrm>
          <a:prstGeom prst="rect">
            <a:avLst/>
          </a:prstGeom>
        </p:spPr>
      </p:pic>
      <p:sp>
        <p:nvSpPr>
          <p:cNvPr id="11" name="TextBox 10"/>
          <p:cNvSpPr txBox="1"/>
          <p:nvPr userDrawn="1"/>
        </p:nvSpPr>
        <p:spPr>
          <a:xfrm>
            <a:off x="534353" y="4907459"/>
            <a:ext cx="5109210" cy="793254"/>
          </a:xfrm>
          <a:prstGeom prst="rect">
            <a:avLst/>
          </a:prstGeom>
          <a:noFill/>
        </p:spPr>
        <p:txBody>
          <a:bodyPr wrap="square" rtlCol="0">
            <a:noAutofit/>
          </a:bodyPr>
          <a:lstStyle/>
          <a:p>
            <a:pPr>
              <a:lnSpc>
                <a:spcPct val="84000"/>
              </a:lnSpc>
            </a:pPr>
            <a:r>
              <a:rPr lang="en-US" sz="4000" b="1" i="0" u="none">
                <a:solidFill>
                  <a:schemeClr val="accent1"/>
                </a:solidFill>
                <a:latin typeface="Arial Narrow" charset="0"/>
                <a:ea typeface="Arial Narrow" charset="0"/>
                <a:cs typeface="Arial Narrow" charset="0"/>
              </a:rPr>
              <a:t>FACT SHEET, FEATURE</a:t>
            </a:r>
          </a:p>
        </p:txBody>
      </p:sp>
      <p:sp>
        <p:nvSpPr>
          <p:cNvPr id="12" name="TextBox 11"/>
          <p:cNvSpPr txBox="1"/>
          <p:nvPr userDrawn="1"/>
        </p:nvSpPr>
        <p:spPr>
          <a:xfrm>
            <a:off x="534353" y="5479132"/>
            <a:ext cx="6703695" cy="3416320"/>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ipsum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posuere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enim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vehicula</a:t>
            </a:r>
            <a:r>
              <a:rPr lang="en-US" sz="1200" b="0" i="0" kern="1200">
                <a:solidFill>
                  <a:schemeClr val="tx1"/>
                </a:solidFill>
                <a:effectLst/>
                <a:latin typeface="+mn-lt"/>
                <a:ea typeface="Merriweather" charset="0"/>
                <a:cs typeface="Merriweather" charset="0"/>
              </a:rPr>
              <a:t> nisi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ct Sheet, Feature, Horiz - Templat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34988" y="800100"/>
            <a:ext cx="6702425" cy="3886200"/>
          </a:xfrm>
          <a:prstGeom prst="rect">
            <a:avLst/>
          </a:prstGeom>
        </p:spPr>
        <p:txBody>
          <a:bodyPr/>
          <a:lstStyle>
            <a:lvl1pPr>
              <a:defRPr>
                <a:latin typeface="+mn-lt"/>
              </a:defRPr>
            </a:lvl1pPr>
          </a:lstStyle>
          <a:p>
            <a:endParaRPr lang="en-US"/>
          </a:p>
        </p:txBody>
      </p:sp>
      <p:sp>
        <p:nvSpPr>
          <p:cNvPr id="13" name="Text Placeholder 12"/>
          <p:cNvSpPr>
            <a:spLocks noGrp="1"/>
          </p:cNvSpPr>
          <p:nvPr>
            <p:ph type="body" sz="quarter" idx="14" hasCustomPrompt="1"/>
          </p:nvPr>
        </p:nvSpPr>
        <p:spPr>
          <a:xfrm>
            <a:off x="530225" y="4825738"/>
            <a:ext cx="4627563" cy="606425"/>
          </a:xfrm>
          <a:prstGeom prst="rect">
            <a:avLst/>
          </a:prstGeom>
        </p:spPr>
        <p:txBody>
          <a:bodyPr>
            <a:noAutofit/>
          </a:bodyPr>
          <a:lstStyle>
            <a:lvl1pPr>
              <a:lnSpc>
                <a:spcPct val="84000"/>
              </a:lnSpc>
              <a:spcBef>
                <a:spcPts val="0"/>
              </a:spcBef>
              <a:defRPr sz="4000" b="1" i="0" u="none">
                <a:solidFill>
                  <a:schemeClr val="accent1"/>
                </a:solidFill>
                <a:latin typeface="Arial Narrow" charset="0"/>
                <a:ea typeface="Arial Narrow" charset="0"/>
                <a:cs typeface="Arial Narrow" charset="0"/>
              </a:defRPr>
            </a:lvl1pPr>
          </a:lstStyle>
          <a:p>
            <a:pPr lvl="0"/>
            <a:r>
              <a:rPr lang="en-US" u="none"/>
              <a:t>HEADING HERE</a:t>
            </a:r>
            <a:endParaRPr lang="en-US"/>
          </a:p>
        </p:txBody>
      </p:sp>
      <p:sp>
        <p:nvSpPr>
          <p:cNvPr id="15" name="Text Placeholder 14"/>
          <p:cNvSpPr>
            <a:spLocks noGrp="1"/>
          </p:cNvSpPr>
          <p:nvPr>
            <p:ph type="body" sz="quarter" idx="15" hasCustomPrompt="1"/>
          </p:nvPr>
        </p:nvSpPr>
        <p:spPr>
          <a:xfrm>
            <a:off x="530225" y="5478463"/>
            <a:ext cx="6707188" cy="3708400"/>
          </a:xfrm>
          <a:prstGeom prst="rect">
            <a:avLst/>
          </a:prstGeom>
        </p:spPr>
        <p:txBody>
          <a:bodyPr/>
          <a:lstStyle>
            <a:lvl1pPr>
              <a:lnSpc>
                <a:spcPct val="100000"/>
              </a:lnSpc>
              <a:spcBef>
                <a:spcPts val="0"/>
              </a:spcBef>
              <a:defRPr sz="1200">
                <a:latin typeface="+mn-lt"/>
              </a:defRPr>
            </a:lvl1pPr>
          </a:lstStyle>
          <a:p>
            <a:pPr lvl="0"/>
            <a:r>
              <a:rPr lang="en-US"/>
              <a:t>Body text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t Sheet, Feature, Vert - Exam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DFAC95-5341-A340-97DF-A5EBA4B707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71923" y="800100"/>
            <a:ext cx="3265488" cy="8075990"/>
          </a:xfrm>
          <a:prstGeom prst="rect">
            <a:avLst/>
          </a:prstGeom>
        </p:spPr>
      </p:pic>
      <p:sp>
        <p:nvSpPr>
          <p:cNvPr id="11" name="TextBox 10"/>
          <p:cNvSpPr txBox="1"/>
          <p:nvPr userDrawn="1"/>
        </p:nvSpPr>
        <p:spPr>
          <a:xfrm>
            <a:off x="534353" y="846221"/>
            <a:ext cx="3139289" cy="1381626"/>
          </a:xfrm>
          <a:prstGeom prst="rect">
            <a:avLst/>
          </a:prstGeom>
          <a:noFill/>
        </p:spPr>
        <p:txBody>
          <a:bodyPr wrap="square" rtlCol="0">
            <a:noAutofit/>
          </a:bodyPr>
          <a:lstStyle/>
          <a:p>
            <a:pPr>
              <a:lnSpc>
                <a:spcPct val="84000"/>
              </a:lnSpc>
            </a:pPr>
            <a:r>
              <a:rPr lang="en-US" sz="4000" b="1" i="0" u="none">
                <a:solidFill>
                  <a:schemeClr val="accent1"/>
                </a:solidFill>
                <a:latin typeface="Arial Narrow" charset="0"/>
                <a:ea typeface="Arial Narrow" charset="0"/>
                <a:cs typeface="Arial Narrow" charset="0"/>
              </a:rPr>
              <a:t>FACT SHEET, FEATURE</a:t>
            </a:r>
          </a:p>
        </p:txBody>
      </p:sp>
      <p:sp>
        <p:nvSpPr>
          <p:cNvPr id="12" name="TextBox 11"/>
          <p:cNvSpPr txBox="1"/>
          <p:nvPr userDrawn="1"/>
        </p:nvSpPr>
        <p:spPr>
          <a:xfrm>
            <a:off x="534353" y="2058868"/>
            <a:ext cx="3139289" cy="6370975"/>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ipsum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posuere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enim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vehicula</a:t>
            </a:r>
            <a:r>
              <a:rPr lang="en-US" sz="1200" b="0" i="0" kern="1200">
                <a:solidFill>
                  <a:schemeClr val="tx1"/>
                </a:solidFill>
                <a:effectLst/>
                <a:latin typeface="+mn-lt"/>
                <a:ea typeface="Merriweather" charset="0"/>
                <a:cs typeface="Merriweather" charset="0"/>
              </a:rPr>
              <a:t> nisi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Sheet, Feature, Vert - Templat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971925" y="800100"/>
            <a:ext cx="3265488" cy="8075613"/>
          </a:xfrm>
          <a:prstGeom prst="rect">
            <a:avLst/>
          </a:prstGeom>
        </p:spPr>
        <p:txBody>
          <a:bodyPr/>
          <a:lstStyle>
            <a:lvl1pPr>
              <a:defRPr>
                <a:latin typeface="+mn-lt"/>
              </a:defRPr>
            </a:lvl1pPr>
          </a:lstStyle>
          <a:p>
            <a:endParaRPr lang="en-US"/>
          </a:p>
        </p:txBody>
      </p:sp>
      <p:sp>
        <p:nvSpPr>
          <p:cNvPr id="15" name="Text Placeholder 14"/>
          <p:cNvSpPr>
            <a:spLocks noGrp="1"/>
          </p:cNvSpPr>
          <p:nvPr>
            <p:ph type="body" sz="quarter" idx="14" hasCustomPrompt="1"/>
          </p:nvPr>
        </p:nvSpPr>
        <p:spPr>
          <a:xfrm>
            <a:off x="534988" y="816142"/>
            <a:ext cx="3138487" cy="1258888"/>
          </a:xfrm>
          <a:prstGeom prst="rect">
            <a:avLst/>
          </a:prstGeom>
        </p:spPr>
        <p:txBody>
          <a:bodyPr>
            <a:noAutofit/>
          </a:bodyPr>
          <a:lstStyle>
            <a:lvl1pPr>
              <a:lnSpc>
                <a:spcPct val="84000"/>
              </a:lnSpc>
              <a:spcBef>
                <a:spcPts val="0"/>
              </a:spcBef>
              <a:defRPr sz="4000" b="1" i="0" u="none">
                <a:solidFill>
                  <a:schemeClr val="accent1"/>
                </a:solidFill>
                <a:latin typeface="Arial Narrow" charset="0"/>
                <a:ea typeface="Arial Narrow" charset="0"/>
                <a:cs typeface="Arial Narrow" charset="0"/>
              </a:defRPr>
            </a:lvl1pPr>
          </a:lstStyle>
          <a:p>
            <a:pPr lvl="0"/>
            <a:r>
              <a:rPr lang="en-US" u="none"/>
              <a:t>HEADING HERE</a:t>
            </a:r>
            <a:endParaRPr lang="en-US"/>
          </a:p>
        </p:txBody>
      </p:sp>
      <p:sp>
        <p:nvSpPr>
          <p:cNvPr id="17" name="Text Placeholder 16"/>
          <p:cNvSpPr>
            <a:spLocks noGrp="1"/>
          </p:cNvSpPr>
          <p:nvPr>
            <p:ph type="body" sz="quarter" idx="15" hasCustomPrompt="1"/>
          </p:nvPr>
        </p:nvSpPr>
        <p:spPr>
          <a:xfrm>
            <a:off x="534988" y="2074863"/>
            <a:ext cx="3138487" cy="6800850"/>
          </a:xfrm>
          <a:prstGeom prst="rect">
            <a:avLst/>
          </a:prstGeom>
        </p:spPr>
        <p:txBody>
          <a:bodyPr/>
          <a:lstStyle>
            <a:lvl1pPr>
              <a:lnSpc>
                <a:spcPct val="100000"/>
              </a:lnSpc>
              <a:spcBef>
                <a:spcPts val="0"/>
              </a:spcBef>
              <a:defRPr sz="1200">
                <a:latin typeface="+mn-lt"/>
              </a:defRPr>
            </a:lvl1pPr>
          </a:lstStyle>
          <a:p>
            <a:pPr lvl="0"/>
            <a:r>
              <a:rPr lang="en-US"/>
              <a:t>Body text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 Sheet, Text - Example">
    <p:spTree>
      <p:nvGrpSpPr>
        <p:cNvPr id="1" name=""/>
        <p:cNvGrpSpPr/>
        <p:nvPr/>
      </p:nvGrpSpPr>
      <p:grpSpPr>
        <a:xfrm>
          <a:off x="0" y="0"/>
          <a:ext cx="0" cy="0"/>
          <a:chOff x="0" y="0"/>
          <a:chExt cx="0" cy="0"/>
        </a:xfrm>
      </p:grpSpPr>
      <p:cxnSp>
        <p:nvCxnSpPr>
          <p:cNvPr id="9" name="Straight Connector 8"/>
          <p:cNvCxnSpPr/>
          <p:nvPr userDrawn="1"/>
        </p:nvCxnSpPr>
        <p:spPr>
          <a:xfrm>
            <a:off x="5049500" y="1948113"/>
            <a:ext cx="0" cy="548640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34353" y="1153162"/>
            <a:ext cx="4280535" cy="609398"/>
          </a:xfrm>
          <a:prstGeom prst="rect">
            <a:avLst/>
          </a:prstGeom>
          <a:noFill/>
        </p:spPr>
        <p:txBody>
          <a:bodyPr wrap="square" rtlCol="0">
            <a:spAutoFit/>
          </a:bodyPr>
          <a:lstStyle/>
          <a:p>
            <a:pPr>
              <a:lnSpc>
                <a:spcPct val="84000"/>
              </a:lnSpc>
            </a:pPr>
            <a:r>
              <a:rPr lang="en-US" sz="4000" b="1" i="0" u="none">
                <a:solidFill>
                  <a:schemeClr val="accent1"/>
                </a:solidFill>
                <a:latin typeface="Arial Narrow" charset="0"/>
                <a:ea typeface="Arial Narrow" charset="0"/>
                <a:cs typeface="Arial Narrow" charset="0"/>
              </a:rPr>
              <a:t>FACT SHEET, TEXT</a:t>
            </a:r>
          </a:p>
        </p:txBody>
      </p:sp>
      <p:sp>
        <p:nvSpPr>
          <p:cNvPr id="2" name="TextBox 1"/>
          <p:cNvSpPr txBox="1"/>
          <p:nvPr userDrawn="1"/>
        </p:nvSpPr>
        <p:spPr>
          <a:xfrm>
            <a:off x="5182871" y="1948113"/>
            <a:ext cx="2054542" cy="830997"/>
          </a:xfrm>
          <a:prstGeom prst="rect">
            <a:avLst/>
          </a:prstGeom>
          <a:noFill/>
        </p:spPr>
        <p:txBody>
          <a:bodyPr wrap="square" rtlCol="0">
            <a:spAutoFit/>
          </a:bodyPr>
          <a:lstStyle/>
          <a:p>
            <a:r>
              <a:rPr lang="en-US" sz="2000" b="1" i="0">
                <a:solidFill>
                  <a:schemeClr val="accent1"/>
                </a:solidFill>
                <a:latin typeface="+mn-lt"/>
                <a:ea typeface="Merriweather" charset="0"/>
                <a:cs typeface="Merriweather" charset="0"/>
              </a:rPr>
              <a:t>1</a:t>
            </a:r>
            <a:r>
              <a:rPr lang="en-US" sz="2000" b="1" i="0" baseline="30000">
                <a:solidFill>
                  <a:schemeClr val="accent1"/>
                </a:solidFill>
                <a:latin typeface="+mn-lt"/>
                <a:ea typeface="Merriweather" charset="0"/>
                <a:cs typeface="Merriweather" charset="0"/>
              </a:rPr>
              <a:t>st</a:t>
            </a:r>
            <a:r>
              <a:rPr lang="en-US" sz="1600" b="1" i="1" baseline="0">
                <a:latin typeface="+mn-lt"/>
                <a:ea typeface="Merriweather" charset="0"/>
                <a:cs typeface="Merriweather" charset="0"/>
              </a:rPr>
              <a:t> </a:t>
            </a:r>
            <a:r>
              <a:rPr lang="en-US" sz="1400" b="1" i="1" baseline="0">
                <a:latin typeface="+mn-lt"/>
                <a:ea typeface="Merriweather" charset="0"/>
                <a:cs typeface="Merriweather" charset="0"/>
              </a:rPr>
              <a:t>among universities in similar fields</a:t>
            </a:r>
            <a:endParaRPr lang="en-US" sz="1400" b="1" i="1">
              <a:latin typeface="+mn-lt"/>
              <a:ea typeface="Merriweather" charset="0"/>
              <a:cs typeface="Merriweather" charset="0"/>
            </a:endParaRPr>
          </a:p>
        </p:txBody>
      </p:sp>
      <p:sp>
        <p:nvSpPr>
          <p:cNvPr id="3" name="TextBox 2"/>
          <p:cNvSpPr txBox="1"/>
          <p:nvPr userDrawn="1"/>
        </p:nvSpPr>
        <p:spPr>
          <a:xfrm>
            <a:off x="5182871" y="3142056"/>
            <a:ext cx="2054542" cy="1238031"/>
          </a:xfrm>
          <a:prstGeom prst="rect">
            <a:avLst/>
          </a:prstGeom>
          <a:noFill/>
        </p:spPr>
        <p:txBody>
          <a:bodyPr wrap="square" rtlCol="0">
            <a:spAutoFit/>
          </a:bodyPr>
          <a:lstStyle/>
          <a:p>
            <a:r>
              <a:rPr lang="en-US" sz="1400" b="1" i="1">
                <a:latin typeface="+mn-lt"/>
                <a:ea typeface="Merriweather" charset="0"/>
                <a:cs typeface="Merriweather" charset="0"/>
              </a:rPr>
              <a:t>Programs</a:t>
            </a:r>
            <a:r>
              <a:rPr lang="en-US" sz="1400" b="1" i="1" baseline="0">
                <a:latin typeface="+mn-lt"/>
                <a:ea typeface="Merriweather" charset="0"/>
                <a:cs typeface="Merriweather" charset="0"/>
              </a:rPr>
              <a:t> </a:t>
            </a:r>
            <a:r>
              <a:rPr lang="en-US" sz="1400" b="1" i="1">
                <a:latin typeface="+mn-lt"/>
                <a:ea typeface="Merriweather" charset="0"/>
                <a:cs typeface="Merriweather" charset="0"/>
              </a:rPr>
              <a:t>available</a:t>
            </a:r>
          </a:p>
          <a:p>
            <a:pPr marL="285750" indent="-285750">
              <a:lnSpc>
                <a:spcPct val="150000"/>
              </a:lnSpc>
              <a:spcBef>
                <a:spcPts val="0"/>
              </a:spcBef>
              <a:buFont typeface="Arial" charset="0"/>
              <a:buChar char="•"/>
            </a:pPr>
            <a:r>
              <a:rPr lang="en-US" sz="1400" b="0" i="0">
                <a:latin typeface="+mn-lt"/>
                <a:ea typeface="Merriweather" charset="0"/>
                <a:cs typeface="Merriweather" charset="0"/>
              </a:rPr>
              <a:t>Program</a:t>
            </a:r>
            <a:r>
              <a:rPr lang="en-US" sz="1400" b="0" i="0" baseline="0">
                <a:latin typeface="+mn-lt"/>
                <a:ea typeface="Merriweather" charset="0"/>
                <a:cs typeface="Merriweather" charset="0"/>
              </a:rPr>
              <a:t> A</a:t>
            </a:r>
          </a:p>
          <a:p>
            <a:pPr marL="285750" indent="-285750">
              <a:lnSpc>
                <a:spcPct val="150000"/>
              </a:lnSpc>
              <a:spcBef>
                <a:spcPts val="0"/>
              </a:spcBef>
              <a:buFont typeface="Arial" charset="0"/>
              <a:buChar char="•"/>
            </a:pPr>
            <a:r>
              <a:rPr lang="en-US" sz="1400" b="0" i="0" baseline="0">
                <a:latin typeface="+mn-lt"/>
                <a:ea typeface="Merriweather" charset="0"/>
                <a:cs typeface="Merriweather" charset="0"/>
              </a:rPr>
              <a:t>Program B</a:t>
            </a:r>
          </a:p>
          <a:p>
            <a:pPr marL="285750" indent="-285750">
              <a:lnSpc>
                <a:spcPct val="150000"/>
              </a:lnSpc>
              <a:spcBef>
                <a:spcPts val="0"/>
              </a:spcBef>
              <a:buFont typeface="Arial" charset="0"/>
              <a:buChar char="•"/>
            </a:pPr>
            <a:r>
              <a:rPr lang="en-US" sz="1400" b="0" i="0" baseline="0">
                <a:latin typeface="+mn-lt"/>
                <a:ea typeface="Merriweather" charset="0"/>
                <a:cs typeface="Merriweather" charset="0"/>
              </a:rPr>
              <a:t>Program C</a:t>
            </a:r>
            <a:endParaRPr lang="en-US" sz="1400" b="0" i="0">
              <a:latin typeface="+mn-lt"/>
              <a:ea typeface="Merriweather" charset="0"/>
              <a:cs typeface="Merriweather" charset="0"/>
            </a:endParaRPr>
          </a:p>
        </p:txBody>
      </p:sp>
      <p:sp>
        <p:nvSpPr>
          <p:cNvPr id="12" name="TextBox 11"/>
          <p:cNvSpPr txBox="1"/>
          <p:nvPr userDrawn="1"/>
        </p:nvSpPr>
        <p:spPr>
          <a:xfrm>
            <a:off x="5182871" y="4740142"/>
            <a:ext cx="2054542" cy="307777"/>
          </a:xfrm>
          <a:prstGeom prst="rect">
            <a:avLst/>
          </a:prstGeom>
          <a:noFill/>
        </p:spPr>
        <p:txBody>
          <a:bodyPr wrap="square" rtlCol="0">
            <a:spAutoFit/>
          </a:bodyPr>
          <a:lstStyle/>
          <a:p>
            <a:r>
              <a:rPr lang="en-US" sz="1400" b="1" i="1">
                <a:solidFill>
                  <a:schemeClr val="tx1"/>
                </a:solidFill>
                <a:latin typeface="+mn-lt"/>
                <a:ea typeface="Merriweather" charset="0"/>
                <a:cs typeface="Merriweather" charset="0"/>
              </a:rPr>
              <a:t>Founded in 1785</a:t>
            </a:r>
            <a:endParaRPr lang="en-US" sz="1050" b="1" i="1">
              <a:solidFill>
                <a:schemeClr val="tx1"/>
              </a:solidFill>
              <a:latin typeface="+mn-lt"/>
              <a:ea typeface="Merriweather" charset="0"/>
              <a:cs typeface="Merriweather" charset="0"/>
            </a:endParaRPr>
          </a:p>
        </p:txBody>
      </p:sp>
      <p:sp>
        <p:nvSpPr>
          <p:cNvPr id="13" name="TextBox 12"/>
          <p:cNvSpPr txBox="1"/>
          <p:nvPr userDrawn="1"/>
        </p:nvSpPr>
        <p:spPr>
          <a:xfrm>
            <a:off x="5182871" y="5407975"/>
            <a:ext cx="2054542" cy="1354217"/>
          </a:xfrm>
          <a:prstGeom prst="rect">
            <a:avLst/>
          </a:prstGeom>
          <a:noFill/>
        </p:spPr>
        <p:txBody>
          <a:bodyPr wrap="square" rtlCol="0">
            <a:spAutoFit/>
          </a:bodyPr>
          <a:lstStyle/>
          <a:p>
            <a:r>
              <a:rPr lang="en-US" sz="1400" b="1" i="1" baseline="0">
                <a:latin typeface="+mn-lt"/>
                <a:ea typeface="Merriweather" charset="0"/>
                <a:cs typeface="Merriweather" charset="0"/>
              </a:rPr>
              <a:t>Ranked by US News &amp; World Report as</a:t>
            </a: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4</a:t>
            </a:r>
            <a:r>
              <a:rPr lang="en-US" sz="1800" b="1" i="0" baseline="30000">
                <a:solidFill>
                  <a:schemeClr val="accent1"/>
                </a:solidFill>
                <a:latin typeface="+mn-lt"/>
                <a:ea typeface="Merriweather" charset="0"/>
                <a:cs typeface="Merriweather" charset="0"/>
              </a:rPr>
              <a:t>th</a:t>
            </a:r>
            <a:r>
              <a:rPr lang="en-US" sz="1400" b="1" i="1" baseline="0">
                <a:latin typeface="+mn-lt"/>
                <a:ea typeface="Merriweather" charset="0"/>
                <a:cs typeface="Merriweather" charset="0"/>
              </a:rPr>
              <a:t> in this</a:t>
            </a: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7</a:t>
            </a:r>
            <a:r>
              <a:rPr lang="en-US" sz="1800" b="1" i="0" baseline="30000">
                <a:solidFill>
                  <a:schemeClr val="accent1"/>
                </a:solidFill>
                <a:latin typeface="+mn-lt"/>
                <a:ea typeface="Merriweather" charset="0"/>
                <a:cs typeface="Merriweather" charset="0"/>
              </a:rPr>
              <a:t>th</a:t>
            </a:r>
            <a:r>
              <a:rPr lang="en-US" sz="1400" b="1" i="1" baseline="0">
                <a:latin typeface="+mn-lt"/>
                <a:ea typeface="Merriweather" charset="0"/>
                <a:cs typeface="Merriweather" charset="0"/>
              </a:rPr>
              <a:t> in that</a:t>
            </a: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2</a:t>
            </a:r>
            <a:r>
              <a:rPr lang="en-US" sz="1800" b="1" i="0" baseline="30000">
                <a:solidFill>
                  <a:schemeClr val="accent1"/>
                </a:solidFill>
                <a:latin typeface="+mn-lt"/>
                <a:ea typeface="Merriweather" charset="0"/>
                <a:cs typeface="Merriweather" charset="0"/>
              </a:rPr>
              <a:t>nd</a:t>
            </a:r>
            <a:r>
              <a:rPr lang="en-US" sz="1400" b="1" i="1" baseline="0">
                <a:latin typeface="+mn-lt"/>
                <a:ea typeface="Merriweather" charset="0"/>
                <a:cs typeface="Merriweather" charset="0"/>
              </a:rPr>
              <a:t> among those</a:t>
            </a:r>
          </a:p>
        </p:txBody>
      </p:sp>
      <p:sp>
        <p:nvSpPr>
          <p:cNvPr id="4" name="TextBox 3"/>
          <p:cNvSpPr txBox="1"/>
          <p:nvPr userDrawn="1"/>
        </p:nvSpPr>
        <p:spPr>
          <a:xfrm>
            <a:off x="534353" y="1855337"/>
            <a:ext cx="4280535" cy="3431709"/>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ipsum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posuere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enim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vehicula</a:t>
            </a:r>
            <a:r>
              <a:rPr lang="en-US" sz="1200" b="0" i="0" kern="1200">
                <a:solidFill>
                  <a:schemeClr val="tx1"/>
                </a:solidFill>
                <a:effectLst/>
                <a:latin typeface="+mn-lt"/>
                <a:ea typeface="Merriweather" charset="0"/>
                <a:cs typeface="Merriweather" charset="0"/>
              </a:rPr>
              <a:t> nisi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300" b="0" i="0" kern="1200">
              <a:solidFill>
                <a:schemeClr val="tx1"/>
              </a:solidFill>
              <a:effectLst/>
              <a:latin typeface="+mn-lt"/>
              <a:ea typeface="Merriweather" charset="0"/>
              <a:cs typeface="Merriweather" charset="0"/>
            </a:endParaRPr>
          </a:p>
          <a:p>
            <a:r>
              <a:rPr lang="en-US" sz="1600" b="1" i="0" kern="1200">
                <a:solidFill>
                  <a:schemeClr val="tx1"/>
                </a:solidFill>
                <a:effectLst/>
                <a:latin typeface="+mn-lt"/>
                <a:ea typeface="Merriweather" charset="0"/>
                <a:cs typeface="Merriweather" charset="0"/>
              </a:rPr>
              <a:t>“Maecenas </a:t>
            </a:r>
            <a:r>
              <a:rPr lang="en-US" sz="1600" b="1" i="0" kern="1200" err="1">
                <a:solidFill>
                  <a:schemeClr val="tx1"/>
                </a:solidFill>
                <a:effectLst/>
                <a:latin typeface="+mn-lt"/>
                <a:ea typeface="Merriweather" charset="0"/>
                <a:cs typeface="Merriweather" charset="0"/>
              </a:rPr>
              <a:t>augue</a:t>
            </a:r>
            <a:r>
              <a:rPr lang="en-US" sz="1600" b="1" i="0" kern="1200">
                <a:solidFill>
                  <a:schemeClr val="tx1"/>
                </a:solidFill>
                <a:effectLst/>
                <a:latin typeface="+mn-lt"/>
                <a:ea typeface="Merriweather" charset="0"/>
                <a:cs typeface="Merriweather" charset="0"/>
              </a:rPr>
              <a:t> </a:t>
            </a:r>
            <a:r>
              <a:rPr lang="en-US" sz="1600" b="1" i="0" kern="1200" err="1">
                <a:solidFill>
                  <a:schemeClr val="tx1"/>
                </a:solidFill>
                <a:effectLst/>
                <a:latin typeface="+mn-lt"/>
                <a:ea typeface="Merriweather" charset="0"/>
                <a:cs typeface="Merriweather" charset="0"/>
              </a:rPr>
              <a:t>nibh</a:t>
            </a:r>
            <a:r>
              <a:rPr lang="en-US" sz="1600" b="1" i="0" kern="1200">
                <a:solidFill>
                  <a:schemeClr val="tx1"/>
                </a:solidFill>
                <a:effectLst/>
                <a:latin typeface="+mn-lt"/>
                <a:ea typeface="Merriweather" charset="0"/>
                <a:cs typeface="Merriweather" charset="0"/>
              </a:rPr>
              <a:t>, </a:t>
            </a:r>
            <a:r>
              <a:rPr lang="en-US" sz="1600" b="1" i="0" kern="1200" err="1">
                <a:solidFill>
                  <a:schemeClr val="tx1"/>
                </a:solidFill>
                <a:effectLst/>
                <a:latin typeface="+mn-lt"/>
                <a:ea typeface="Merriweather" charset="0"/>
                <a:cs typeface="Merriweather" charset="0"/>
              </a:rPr>
              <a:t>ultricies</a:t>
            </a:r>
            <a:r>
              <a:rPr lang="en-US" sz="1600" b="1" i="0" kern="1200">
                <a:solidFill>
                  <a:schemeClr val="tx1"/>
                </a:solidFill>
                <a:effectLst/>
                <a:latin typeface="+mn-lt"/>
                <a:ea typeface="Merriweather" charset="0"/>
                <a:cs typeface="Merriweather" charset="0"/>
              </a:rPr>
              <a:t> a </a:t>
            </a:r>
            <a:r>
              <a:rPr lang="en-US" sz="1600" b="1" i="0" kern="1200" err="1">
                <a:solidFill>
                  <a:schemeClr val="tx1"/>
                </a:solidFill>
                <a:effectLst/>
                <a:latin typeface="+mn-lt"/>
                <a:ea typeface="Merriweather" charset="0"/>
                <a:cs typeface="Merriweather" charset="0"/>
              </a:rPr>
              <a:t>orci</a:t>
            </a:r>
            <a:r>
              <a:rPr lang="en-US" sz="1600" b="1" i="0" kern="1200">
                <a:solidFill>
                  <a:schemeClr val="tx1"/>
                </a:solidFill>
                <a:effectLst/>
                <a:latin typeface="+mn-lt"/>
                <a:ea typeface="Merriweather" charset="0"/>
                <a:cs typeface="Merriweather" charset="0"/>
              </a:rPr>
              <a:t> ac, </a:t>
            </a:r>
            <a:r>
              <a:rPr lang="en-US" sz="1600" b="1" i="0" kern="1200" err="1">
                <a:solidFill>
                  <a:schemeClr val="tx1"/>
                </a:solidFill>
                <a:effectLst/>
                <a:latin typeface="+mn-lt"/>
                <a:ea typeface="Merriweather" charset="0"/>
                <a:cs typeface="Merriweather" charset="0"/>
              </a:rPr>
              <a:t>elementum</a:t>
            </a:r>
            <a:r>
              <a:rPr lang="en-US" sz="1600" b="1" i="0" kern="1200">
                <a:solidFill>
                  <a:schemeClr val="tx1"/>
                </a:solidFill>
                <a:effectLst/>
                <a:latin typeface="+mn-lt"/>
                <a:ea typeface="Merriweather" charset="0"/>
                <a:cs typeface="Merriweather" charset="0"/>
              </a:rPr>
              <a:t> convallis </a:t>
            </a:r>
            <a:r>
              <a:rPr lang="en-US" sz="1600" b="1" i="0" kern="1200" err="1">
                <a:solidFill>
                  <a:schemeClr val="tx1"/>
                </a:solidFill>
                <a:effectLst/>
                <a:latin typeface="+mn-lt"/>
                <a:ea typeface="Merriweather" charset="0"/>
                <a:cs typeface="Merriweather" charset="0"/>
              </a:rPr>
              <a:t>purus</a:t>
            </a:r>
            <a:r>
              <a:rPr lang="en-US" sz="1600" b="1" i="0" kern="1200">
                <a:solidFill>
                  <a:schemeClr val="tx1"/>
                </a:solidFill>
                <a:effectLst/>
                <a:latin typeface="+mn-lt"/>
                <a:ea typeface="Merriweather" charset="0"/>
                <a:cs typeface="Merriweather" charset="0"/>
              </a:rPr>
              <a:t>.” </a:t>
            </a:r>
          </a:p>
          <a:p>
            <a:pPr algn="r"/>
            <a:r>
              <a:rPr lang="mr-IN" sz="1600" b="1" i="1" kern="1200">
                <a:solidFill>
                  <a:schemeClr val="tx1"/>
                </a:solidFill>
                <a:effectLst/>
                <a:latin typeface="+mn-lt"/>
                <a:ea typeface="Merriweather" charset="0"/>
                <a:cs typeface="Merriweather" charset="0"/>
              </a:rPr>
              <a:t>–</a:t>
            </a:r>
            <a:r>
              <a:rPr lang="en-US" sz="1600" b="1" i="1" kern="1200">
                <a:solidFill>
                  <a:schemeClr val="tx1"/>
                </a:solidFill>
                <a:effectLst/>
                <a:latin typeface="+mn-lt"/>
                <a:ea typeface="Merriweather" charset="0"/>
                <a:cs typeface="Merriweather" charset="0"/>
              </a:rPr>
              <a:t> Jane</a:t>
            </a:r>
            <a:r>
              <a:rPr lang="en-US" sz="1600" b="1" i="1" kern="1200" baseline="0">
                <a:solidFill>
                  <a:schemeClr val="tx1"/>
                </a:solidFill>
                <a:effectLst/>
                <a:latin typeface="+mn-lt"/>
                <a:ea typeface="Merriweather" charset="0"/>
                <a:cs typeface="Merriweather" charset="0"/>
              </a:rPr>
              <a:t> Smith, dean</a:t>
            </a:r>
          </a:p>
        </p:txBody>
      </p:sp>
      <p:graphicFrame>
        <p:nvGraphicFramePr>
          <p:cNvPr id="7" name="Chart 6"/>
          <p:cNvGraphicFramePr/>
          <p:nvPr userDrawn="1">
            <p:extLst>
              <p:ext uri="{D42A27DB-BD31-4B8C-83A1-F6EECF244321}">
                <p14:modId xmlns:p14="http://schemas.microsoft.com/office/powerpoint/2010/main" val="4037825299"/>
              </p:ext>
            </p:extLst>
          </p:nvPr>
        </p:nvGraphicFramePr>
        <p:xfrm>
          <a:off x="534353" y="5816287"/>
          <a:ext cx="4280535" cy="30076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Sheet, Text - Template">
    <p:spTree>
      <p:nvGrpSpPr>
        <p:cNvPr id="1" name=""/>
        <p:cNvGrpSpPr/>
        <p:nvPr/>
      </p:nvGrpSpPr>
      <p:grpSpPr>
        <a:xfrm>
          <a:off x="0" y="0"/>
          <a:ext cx="0" cy="0"/>
          <a:chOff x="0" y="0"/>
          <a:chExt cx="0" cy="0"/>
        </a:xfrm>
      </p:grpSpPr>
      <p:sp>
        <p:nvSpPr>
          <p:cNvPr id="9" name="Text Placeholder 4"/>
          <p:cNvSpPr>
            <a:spLocks noGrp="1"/>
          </p:cNvSpPr>
          <p:nvPr>
            <p:ph type="body" sz="quarter" idx="17" hasCustomPrompt="1"/>
          </p:nvPr>
        </p:nvSpPr>
        <p:spPr>
          <a:xfrm>
            <a:off x="534988" y="2037348"/>
            <a:ext cx="4279900" cy="2351744"/>
          </a:xfrm>
          <a:prstGeom prst="rect">
            <a:avLst/>
          </a:prstGeom>
        </p:spPr>
        <p:txBody>
          <a:bodyPr/>
          <a:lstStyle>
            <a:lvl1pPr>
              <a:lnSpc>
                <a:spcPct val="100000"/>
              </a:lnSpc>
              <a:spcBef>
                <a:spcPts val="0"/>
              </a:spcBef>
              <a:defRPr sz="1200">
                <a:latin typeface="+mn-lt"/>
              </a:defRPr>
            </a:lvl1pPr>
          </a:lstStyle>
          <a:p>
            <a:pPr lvl="0"/>
            <a:r>
              <a:rPr lang="en-US"/>
              <a:t>Body text here</a:t>
            </a:r>
          </a:p>
        </p:txBody>
      </p:sp>
      <p:cxnSp>
        <p:nvCxnSpPr>
          <p:cNvPr id="11" name="Straight Connector 10"/>
          <p:cNvCxnSpPr/>
          <p:nvPr userDrawn="1"/>
        </p:nvCxnSpPr>
        <p:spPr>
          <a:xfrm>
            <a:off x="5049500" y="2037348"/>
            <a:ext cx="0" cy="489205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6" hasCustomPrompt="1"/>
          </p:nvPr>
        </p:nvSpPr>
        <p:spPr>
          <a:xfrm>
            <a:off x="534987" y="1090196"/>
            <a:ext cx="6702425" cy="782304"/>
          </a:xfrm>
          <a:prstGeom prst="rect">
            <a:avLst/>
          </a:prstGeom>
        </p:spPr>
        <p:txBody>
          <a:bodyPr>
            <a:noAutofit/>
          </a:bodyPr>
          <a:lstStyle>
            <a:lvl1pPr marL="0" indent="0">
              <a:lnSpc>
                <a:spcPct val="84000"/>
              </a:lnSpc>
              <a:spcBef>
                <a:spcPts val="0"/>
              </a:spcBef>
              <a:buFont typeface="Arial" charset="0"/>
              <a:buNone/>
              <a:defRPr sz="4000" b="1" i="0" u="none" baseline="0">
                <a:solidFill>
                  <a:schemeClr val="accent1"/>
                </a:solidFill>
                <a:latin typeface="Arial Narrow" charset="0"/>
                <a:ea typeface="Arial Narrow" charset="0"/>
                <a:cs typeface="Arial Narrow" charset="0"/>
              </a:defRPr>
            </a:lvl1pPr>
            <a:lvl2pPr marL="388620" indent="0">
              <a:buFont typeface="Arial" charset="0"/>
              <a:buNone/>
              <a:defRPr>
                <a:latin typeface="+mj-lt"/>
              </a:defRPr>
            </a:lvl2pPr>
            <a:lvl3pPr marL="777240" indent="0">
              <a:buFont typeface="Arial" charset="0"/>
              <a:buNone/>
              <a:defRPr>
                <a:latin typeface="+mj-lt"/>
              </a:defRPr>
            </a:lvl3pPr>
            <a:lvl4pPr marL="1165860" indent="0">
              <a:buFont typeface="Arial" charset="0"/>
              <a:buNone/>
              <a:defRPr>
                <a:latin typeface="+mj-lt"/>
              </a:defRPr>
            </a:lvl4pPr>
            <a:lvl5pPr marL="1554480" indent="0">
              <a:buFont typeface="Arial" charset="0"/>
              <a:buNone/>
              <a:defRPr>
                <a:latin typeface="+mj-lt"/>
              </a:defRPr>
            </a:lvl5pPr>
          </a:lstStyle>
          <a:p>
            <a:pPr lvl="0"/>
            <a:r>
              <a:rPr lang="en-US" u="none"/>
              <a:t>HEADING HERE</a:t>
            </a:r>
            <a:endParaRPr lang="en-US"/>
          </a:p>
        </p:txBody>
      </p:sp>
      <p:sp>
        <p:nvSpPr>
          <p:cNvPr id="13" name="Text Placeholder 21"/>
          <p:cNvSpPr>
            <a:spLocks noGrp="1"/>
          </p:cNvSpPr>
          <p:nvPr>
            <p:ph type="body" sz="quarter" idx="20" hasCustomPrompt="1"/>
          </p:nvPr>
        </p:nvSpPr>
        <p:spPr>
          <a:xfrm>
            <a:off x="5182871" y="2037348"/>
            <a:ext cx="2054542" cy="710630"/>
          </a:xfrm>
          <a:prstGeom prst="rect">
            <a:avLst/>
          </a:prstGeom>
        </p:spPr>
        <p:txBody>
          <a:bodyPr>
            <a:noAutofit/>
          </a:bodyPr>
          <a:lstStyle>
            <a:lvl1pPr>
              <a:lnSpc>
                <a:spcPct val="100000"/>
              </a:lnSpc>
              <a:spcBef>
                <a:spcPts val="0"/>
              </a:spcBef>
              <a:defRPr sz="1600" b="1" i="0" baseline="0">
                <a:solidFill>
                  <a:schemeClr val="accent1"/>
                </a:solidFill>
                <a:latin typeface="+mn-lt"/>
              </a:defRPr>
            </a:lvl1pPr>
          </a:lstStyle>
          <a:p>
            <a:pPr lvl="0"/>
            <a:r>
              <a:rPr lang="en-US"/>
              <a:t>Highlight fact here</a:t>
            </a:r>
          </a:p>
        </p:txBody>
      </p:sp>
      <p:sp>
        <p:nvSpPr>
          <p:cNvPr id="16" name="Text Placeholder 3"/>
          <p:cNvSpPr>
            <a:spLocks noGrp="1"/>
          </p:cNvSpPr>
          <p:nvPr>
            <p:ph type="body" sz="quarter" idx="22" hasCustomPrompt="1"/>
          </p:nvPr>
        </p:nvSpPr>
        <p:spPr>
          <a:xfrm>
            <a:off x="5183188" y="4132363"/>
            <a:ext cx="2054225" cy="325438"/>
          </a:xfrm>
          <a:prstGeom prst="rect">
            <a:avLst/>
          </a:prstGeom>
        </p:spPr>
        <p:txBody>
          <a:bodyPr>
            <a:noAutofit/>
          </a:bodyPr>
          <a:lstStyle>
            <a:lvl1pPr>
              <a:lnSpc>
                <a:spcPct val="100000"/>
              </a:lnSpc>
              <a:spcBef>
                <a:spcPts val="0"/>
              </a:spcBef>
              <a:defRPr sz="1400" b="1" i="1">
                <a:latin typeface="+mn-lt"/>
              </a:defRPr>
            </a:lvl1pPr>
          </a:lstStyle>
          <a:p>
            <a:pPr lvl="0"/>
            <a:r>
              <a:rPr lang="en-US"/>
              <a:t>Notable info here</a:t>
            </a:r>
          </a:p>
        </p:txBody>
      </p:sp>
      <p:sp>
        <p:nvSpPr>
          <p:cNvPr id="17" name="Text Placeholder 11"/>
          <p:cNvSpPr>
            <a:spLocks noGrp="1"/>
          </p:cNvSpPr>
          <p:nvPr>
            <p:ph type="body" sz="quarter" idx="23" hasCustomPrompt="1"/>
          </p:nvPr>
        </p:nvSpPr>
        <p:spPr>
          <a:xfrm>
            <a:off x="5183188" y="4787498"/>
            <a:ext cx="2054225" cy="2168525"/>
          </a:xfrm>
          <a:prstGeom prst="rect">
            <a:avLst/>
          </a:prstGeom>
        </p:spPr>
        <p:txBody>
          <a:bodyPr>
            <a:noAutofit/>
          </a:bodyPr>
          <a:lstStyle>
            <a:lvl1pPr marL="285750" indent="-285750">
              <a:lnSpc>
                <a:spcPct val="100000"/>
              </a:lnSpc>
              <a:spcBef>
                <a:spcPts val="0"/>
              </a:spcBef>
              <a:buClr>
                <a:schemeClr val="tx1"/>
              </a:buClr>
              <a:buFont typeface="Arial" charset="0"/>
              <a:buChar char="•"/>
              <a:defRPr sz="1600" b="1" i="1" baseline="0">
                <a:solidFill>
                  <a:schemeClr val="accent1"/>
                </a:solidFill>
                <a:latin typeface="+mn-lt"/>
              </a:defRPr>
            </a:lvl1pPr>
            <a:lvl2pPr marL="674370" indent="-285750">
              <a:buFont typeface="Arial" charset="0"/>
              <a:buChar char="•"/>
              <a:defRPr/>
            </a:lvl2pPr>
            <a:lvl3pPr marL="1062990" indent="-285750">
              <a:buFont typeface="Arial" charset="0"/>
              <a:buChar char="•"/>
              <a:defRPr/>
            </a:lvl3pPr>
            <a:lvl4pPr marL="1451610" indent="-285750">
              <a:buFont typeface="Arial" charset="0"/>
              <a:buChar char="•"/>
              <a:defRPr/>
            </a:lvl4pPr>
            <a:lvl5pPr marL="1840230" indent="-285750">
              <a:buFont typeface="Arial" charset="0"/>
              <a:buChar char="•"/>
              <a:defRPr/>
            </a:lvl5pPr>
          </a:lstStyle>
          <a:p>
            <a:pPr lvl="0"/>
            <a:r>
              <a:rPr lang="en-US"/>
              <a:t>Bulleted list of highlight info/rankings</a:t>
            </a:r>
          </a:p>
        </p:txBody>
      </p:sp>
      <p:sp>
        <p:nvSpPr>
          <p:cNvPr id="18" name="Text Placeholder 15"/>
          <p:cNvSpPr>
            <a:spLocks noGrp="1"/>
          </p:cNvSpPr>
          <p:nvPr>
            <p:ph type="body" sz="quarter" idx="24" hasCustomPrompt="1"/>
          </p:nvPr>
        </p:nvSpPr>
        <p:spPr>
          <a:xfrm>
            <a:off x="5183188" y="3077414"/>
            <a:ext cx="2054225" cy="729401"/>
          </a:xfrm>
          <a:prstGeom prst="rect">
            <a:avLst/>
          </a:prstGeom>
        </p:spPr>
        <p:txBody>
          <a:bodyPr>
            <a:noAutofit/>
          </a:bodyPr>
          <a:lstStyle>
            <a:lvl1pPr marL="285750" indent="-285750">
              <a:lnSpc>
                <a:spcPct val="100000"/>
              </a:lnSpc>
              <a:spcBef>
                <a:spcPts val="0"/>
              </a:spcBef>
              <a:buFont typeface="Arial" charset="0"/>
              <a:buChar char="•"/>
              <a:defRPr sz="1400" b="1" i="1">
                <a:latin typeface="+mn-lt"/>
              </a:defRPr>
            </a:lvl1pPr>
          </a:lstStyle>
          <a:p>
            <a:pPr lvl="0"/>
            <a:r>
              <a:rPr lang="en-US"/>
              <a:t>Bulleted list of programs/awards/fast facts</a:t>
            </a:r>
          </a:p>
        </p:txBody>
      </p:sp>
      <p:sp>
        <p:nvSpPr>
          <p:cNvPr id="19" name="Text Placeholder 4"/>
          <p:cNvSpPr>
            <a:spLocks noGrp="1"/>
          </p:cNvSpPr>
          <p:nvPr>
            <p:ph type="body" sz="quarter" idx="25" hasCustomPrompt="1"/>
          </p:nvPr>
        </p:nvSpPr>
        <p:spPr>
          <a:xfrm>
            <a:off x="534353" y="4593607"/>
            <a:ext cx="4279900" cy="1175872"/>
          </a:xfrm>
          <a:prstGeom prst="rect">
            <a:avLst/>
          </a:prstGeom>
        </p:spPr>
        <p:txBody>
          <a:bodyPr>
            <a:noAutofit/>
          </a:bodyPr>
          <a:lstStyle>
            <a:lvl1pPr>
              <a:lnSpc>
                <a:spcPct val="100000"/>
              </a:lnSpc>
              <a:spcBef>
                <a:spcPts val="0"/>
              </a:spcBef>
              <a:defRPr sz="1600" b="1" baseline="0">
                <a:latin typeface="+mn-lt"/>
              </a:defRPr>
            </a:lvl1pPr>
          </a:lstStyle>
          <a:p>
            <a:pPr lvl="0"/>
            <a:r>
              <a:rPr lang="en-US"/>
              <a:t>Pullout quote or highlight fact here</a:t>
            </a:r>
          </a:p>
        </p:txBody>
      </p:sp>
      <p:sp>
        <p:nvSpPr>
          <p:cNvPr id="4" name="Content Placeholder 3"/>
          <p:cNvSpPr>
            <a:spLocks noGrp="1"/>
          </p:cNvSpPr>
          <p:nvPr>
            <p:ph sz="quarter" idx="27" hasCustomPrompt="1"/>
          </p:nvPr>
        </p:nvSpPr>
        <p:spPr>
          <a:xfrm>
            <a:off x="534988" y="5951538"/>
            <a:ext cx="4279900" cy="2806700"/>
          </a:xfrm>
          <a:prstGeom prst="rect">
            <a:avLst/>
          </a:prstGeom>
        </p:spPr>
        <p:txBody>
          <a:bodyPr/>
          <a:lstStyle>
            <a:lvl1pPr>
              <a:lnSpc>
                <a:spcPct val="100000"/>
              </a:lnSpc>
              <a:spcBef>
                <a:spcPts val="0"/>
              </a:spcBef>
              <a:defRPr sz="1200">
                <a:latin typeface="+mn-lt"/>
              </a:defRPr>
            </a:lvl1pPr>
          </a:lstStyle>
          <a:p>
            <a:pPr lvl="0"/>
            <a:r>
              <a:rPr lang="en-US"/>
              <a:t>More body text or graphic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inuation Page - Exam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1BFFA-8F77-9A42-B1FB-72EB866521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4353" y="5340096"/>
            <a:ext cx="6703060" cy="3418142"/>
          </a:xfrm>
          <a:prstGeom prst="rect">
            <a:avLst/>
          </a:prstGeom>
        </p:spPr>
      </p:pic>
      <p:sp>
        <p:nvSpPr>
          <p:cNvPr id="8" name="TextBox 7"/>
          <p:cNvSpPr txBox="1"/>
          <p:nvPr userDrawn="1"/>
        </p:nvSpPr>
        <p:spPr>
          <a:xfrm>
            <a:off x="534353" y="1087573"/>
            <a:ext cx="6703060" cy="3970318"/>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ipsum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posuere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enim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vehicula</a:t>
            </a:r>
            <a:r>
              <a:rPr lang="en-US" sz="1200" b="0" i="0" kern="1200">
                <a:solidFill>
                  <a:schemeClr val="tx1"/>
                </a:solidFill>
                <a:effectLst/>
                <a:latin typeface="+mn-lt"/>
                <a:ea typeface="Merriweather" charset="0"/>
                <a:cs typeface="Merriweather" charset="0"/>
              </a:rPr>
              <a:t> nisi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placerat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mauris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blandit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eu</a:t>
            </a:r>
            <a:r>
              <a:rPr lang="en-US" sz="1200" b="0" i="0" kern="1200">
                <a:solidFill>
                  <a:schemeClr val="tx1"/>
                </a:solidFill>
                <a:effectLst/>
                <a:latin typeface="+mn-lt"/>
                <a:ea typeface="Merriweather" charset="0"/>
                <a:cs typeface="Merriweather" charset="0"/>
              </a:rPr>
              <a:t> sem.</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p:txBody>
      </p:sp>
    </p:spTree>
    <p:extLst>
      <p:ext uri="{BB962C8B-B14F-4D97-AF65-F5344CB8AC3E}">
        <p14:creationId xmlns:p14="http://schemas.microsoft.com/office/powerpoint/2010/main" val="165398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inuation Page - Template">
    <p:spTree>
      <p:nvGrpSpPr>
        <p:cNvPr id="1" name=""/>
        <p:cNvGrpSpPr/>
        <p:nvPr/>
      </p:nvGrpSpPr>
      <p:grpSpPr>
        <a:xfrm>
          <a:off x="0" y="0"/>
          <a:ext cx="0" cy="0"/>
          <a:chOff x="0" y="0"/>
          <a:chExt cx="0" cy="0"/>
        </a:xfrm>
      </p:grpSpPr>
      <p:sp>
        <p:nvSpPr>
          <p:cNvPr id="9" name="Picture Placeholder 8"/>
          <p:cNvSpPr>
            <a:spLocks noGrp="1"/>
          </p:cNvSpPr>
          <p:nvPr>
            <p:ph type="pic" sz="quarter" idx="17"/>
          </p:nvPr>
        </p:nvSpPr>
        <p:spPr>
          <a:xfrm>
            <a:off x="534988" y="5340350"/>
            <a:ext cx="6702425" cy="3417888"/>
          </a:xfrm>
          <a:prstGeom prst="rect">
            <a:avLst/>
          </a:prstGeom>
        </p:spPr>
        <p:txBody>
          <a:bodyPr/>
          <a:lstStyle>
            <a:lvl1pPr>
              <a:defRPr>
                <a:latin typeface="+mn-lt"/>
              </a:defRPr>
            </a:lvl1pPr>
          </a:lstStyle>
          <a:p>
            <a:endParaRPr lang="en-US"/>
          </a:p>
        </p:txBody>
      </p:sp>
      <p:sp>
        <p:nvSpPr>
          <p:cNvPr id="5" name="Text Placeholder 2"/>
          <p:cNvSpPr>
            <a:spLocks noGrp="1"/>
          </p:cNvSpPr>
          <p:nvPr>
            <p:ph type="body" sz="quarter" idx="16" hasCustomPrompt="1"/>
          </p:nvPr>
        </p:nvSpPr>
        <p:spPr>
          <a:xfrm>
            <a:off x="534987" y="998369"/>
            <a:ext cx="6702425" cy="3777315"/>
          </a:xfrm>
          <a:prstGeom prst="rect">
            <a:avLst/>
          </a:prstGeom>
        </p:spPr>
        <p:txBody>
          <a:bodyPr>
            <a:noAutofit/>
          </a:bodyPr>
          <a:lstStyle>
            <a:lvl1pPr marL="0" indent="0">
              <a:lnSpc>
                <a:spcPct val="100000"/>
              </a:lnSpc>
              <a:spcBef>
                <a:spcPts val="0"/>
              </a:spcBef>
              <a:buFont typeface="Arial" charset="0"/>
              <a:buNone/>
              <a:defRPr sz="1200" u="none" baseline="0">
                <a:solidFill>
                  <a:schemeClr val="tx1"/>
                </a:solidFill>
                <a:latin typeface="+mn-lt"/>
              </a:defRPr>
            </a:lvl1pPr>
            <a:lvl2pPr marL="388620" indent="0">
              <a:buFont typeface="Arial" charset="0"/>
              <a:buNone/>
              <a:defRPr>
                <a:latin typeface="+mj-lt"/>
              </a:defRPr>
            </a:lvl2pPr>
            <a:lvl3pPr marL="777240" indent="0">
              <a:buFont typeface="Arial" charset="0"/>
              <a:buNone/>
              <a:defRPr>
                <a:latin typeface="+mj-lt"/>
              </a:defRPr>
            </a:lvl3pPr>
            <a:lvl4pPr marL="1165860" indent="0">
              <a:buFont typeface="Arial" charset="0"/>
              <a:buNone/>
              <a:defRPr>
                <a:latin typeface="+mj-lt"/>
              </a:defRPr>
            </a:lvl4pPr>
            <a:lvl5pPr marL="1554480" indent="0">
              <a:buFont typeface="Arial" charset="0"/>
              <a:buNone/>
              <a:defRPr>
                <a:latin typeface="+mj-lt"/>
              </a:defRPr>
            </a:lvl5pPr>
          </a:lstStyle>
          <a:p>
            <a:pPr lvl="0"/>
            <a:r>
              <a:rPr lang="en-US"/>
              <a:t>Text continued from previous page here</a:t>
            </a:r>
          </a:p>
        </p:txBody>
      </p:sp>
    </p:spTree>
    <p:extLst>
      <p:ext uri="{BB962C8B-B14F-4D97-AF65-F5344CB8AC3E}">
        <p14:creationId xmlns:p14="http://schemas.microsoft.com/office/powerpoint/2010/main" val="753150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4C4F6-3590-AA42-8B5E-FD3D47AA6F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436626"/>
            <a:ext cx="6857999" cy="9182100"/>
          </a:xfrm>
          <a:prstGeom prst="rect">
            <a:avLst/>
          </a:prstGeom>
        </p:spPr>
      </p:pic>
      <p:sp>
        <p:nvSpPr>
          <p:cNvPr id="8" name="Picture Placeholder 7"/>
          <p:cNvSpPr>
            <a:spLocks noGrp="1"/>
          </p:cNvSpPr>
          <p:nvPr>
            <p:ph type="pic" sz="quarter" idx="10" hasCustomPrompt="1"/>
          </p:nvPr>
        </p:nvSpPr>
        <p:spPr>
          <a:xfrm>
            <a:off x="457200" y="438150"/>
            <a:ext cx="6858000" cy="9182100"/>
          </a:xfrm>
          <a:prstGeom prst="rect">
            <a:avLst/>
          </a:prstGeom>
        </p:spPr>
        <p:txBody>
          <a:bodyPr/>
          <a:lstStyle>
            <a:lvl1pPr>
              <a:defRPr>
                <a:latin typeface="+mn-lt"/>
              </a:defRPr>
            </a:lvl1pPr>
          </a:lstStyle>
          <a:p>
            <a:r>
              <a:rPr lang="en-US"/>
              <a:t>Picture here</a:t>
            </a:r>
          </a:p>
        </p:txBody>
      </p:sp>
      <p:sp>
        <p:nvSpPr>
          <p:cNvPr id="7" name="Rectangle 6">
            <a:extLst>
              <a:ext uri="{FF2B5EF4-FFF2-40B4-BE49-F238E27FC236}">
                <a16:creationId xmlns:a16="http://schemas.microsoft.com/office/drawing/2014/main" id="{338B9FC5-7FD4-A645-85E5-1CF76AF6E45B}"/>
              </a:ext>
            </a:extLst>
          </p:cNvPr>
          <p:cNvSpPr/>
          <p:nvPr userDrawn="1"/>
        </p:nvSpPr>
        <p:spPr>
          <a:xfrm>
            <a:off x="314325" y="9618726"/>
            <a:ext cx="7129463" cy="23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2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owment Explain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016A0F8-191A-EC4F-A2EE-9BF6F11EAFA3}"/>
              </a:ext>
            </a:extLst>
          </p:cNvPr>
          <p:cNvCxnSpPr>
            <a:cxnSpLocks/>
          </p:cNvCxnSpPr>
          <p:nvPr userDrawn="1"/>
        </p:nvCxnSpPr>
        <p:spPr>
          <a:xfrm flipH="1">
            <a:off x="4630959" y="4239736"/>
            <a:ext cx="19966" cy="233457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F84E4C8-4C15-EC49-A75A-E930D65CD2FF}"/>
              </a:ext>
            </a:extLst>
          </p:cNvPr>
          <p:cNvSpPr txBox="1"/>
          <p:nvPr userDrawn="1"/>
        </p:nvSpPr>
        <p:spPr>
          <a:xfrm>
            <a:off x="534353" y="3533824"/>
            <a:ext cx="6234134" cy="454292"/>
          </a:xfrm>
          <a:prstGeom prst="rect">
            <a:avLst/>
          </a:prstGeom>
          <a:noFill/>
        </p:spPr>
        <p:txBody>
          <a:bodyPr wrap="square" rtlCol="0">
            <a:spAutoFit/>
          </a:bodyPr>
          <a:lstStyle/>
          <a:p>
            <a:pPr marL="0" marR="0" lvl="0" indent="0" algn="l" defTabSz="1018824" rtl="0" eaLnBrk="1" fontAlgn="auto" latinLnBrk="0" hangingPunct="1">
              <a:lnSpc>
                <a:spcPct val="84000"/>
              </a:lnSpc>
              <a:spcBef>
                <a:spcPts val="0"/>
              </a:spcBef>
              <a:spcAft>
                <a:spcPts val="0"/>
              </a:spcAft>
              <a:buClrTx/>
              <a:buSzTx/>
              <a:buFontTx/>
              <a:buNone/>
              <a:tabLst/>
              <a:defRPr/>
            </a:pPr>
            <a:r>
              <a:rPr lang="en-US" sz="2800" u="none">
                <a:solidFill>
                  <a:schemeClr val="accent1"/>
                </a:solidFill>
                <a:latin typeface="+mj-lt"/>
              </a:rPr>
              <a:t>ENDOWMENT INVESTMENT &amp; SPENDING</a:t>
            </a:r>
          </a:p>
        </p:txBody>
      </p:sp>
      <p:graphicFrame>
        <p:nvGraphicFramePr>
          <p:cNvPr id="12" name="Table 11">
            <a:extLst>
              <a:ext uri="{FF2B5EF4-FFF2-40B4-BE49-F238E27FC236}">
                <a16:creationId xmlns:a16="http://schemas.microsoft.com/office/drawing/2014/main" id="{7B8BCFB2-1EAC-684D-AB69-FB53218E7C90}"/>
              </a:ext>
            </a:extLst>
          </p:cNvPr>
          <p:cNvGraphicFramePr>
            <a:graphicFrameLocks noGrp="1"/>
          </p:cNvGraphicFramePr>
          <p:nvPr userDrawn="1">
            <p:extLst>
              <p:ext uri="{D42A27DB-BD31-4B8C-83A1-F6EECF244321}">
                <p14:modId xmlns:p14="http://schemas.microsoft.com/office/powerpoint/2010/main" val="2312957203"/>
              </p:ext>
            </p:extLst>
          </p:nvPr>
        </p:nvGraphicFramePr>
        <p:xfrm>
          <a:off x="5023838" y="4161063"/>
          <a:ext cx="2214210" cy="2491922"/>
        </p:xfrm>
        <a:graphic>
          <a:graphicData uri="http://schemas.openxmlformats.org/drawingml/2006/table">
            <a:tbl>
              <a:tblPr firstRow="1" bandRow="1">
                <a:tableStyleId>{5C22544A-7EE6-4342-B048-85BDC9FD1C3A}</a:tableStyleId>
              </a:tblPr>
              <a:tblGrid>
                <a:gridCol w="1272985">
                  <a:extLst>
                    <a:ext uri="{9D8B030D-6E8A-4147-A177-3AD203B41FA5}">
                      <a16:colId xmlns:a16="http://schemas.microsoft.com/office/drawing/2014/main" val="1388668388"/>
                    </a:ext>
                  </a:extLst>
                </a:gridCol>
                <a:gridCol w="941225">
                  <a:extLst>
                    <a:ext uri="{9D8B030D-6E8A-4147-A177-3AD203B41FA5}">
                      <a16:colId xmlns:a16="http://schemas.microsoft.com/office/drawing/2014/main" val="3312857603"/>
                    </a:ext>
                  </a:extLst>
                </a:gridCol>
              </a:tblGrid>
              <a:tr h="448957">
                <a:tc>
                  <a:txBody>
                    <a:bodyPr/>
                    <a:lstStyle/>
                    <a:p>
                      <a:r>
                        <a:rPr lang="en-US" sz="1100"/>
                        <a:t>Asset Class</a:t>
                      </a:r>
                    </a:p>
                  </a:txBody>
                  <a:tcPr/>
                </a:tc>
                <a:tc>
                  <a:txBody>
                    <a:bodyPr/>
                    <a:lstStyle/>
                    <a:p>
                      <a:r>
                        <a:rPr lang="en-US" sz="1100"/>
                        <a:t>Allocation Ranges</a:t>
                      </a:r>
                    </a:p>
                  </a:txBody>
                  <a:tcPr/>
                </a:tc>
                <a:extLst>
                  <a:ext uri="{0D108BD9-81ED-4DB2-BD59-A6C34878D82A}">
                    <a16:rowId xmlns:a16="http://schemas.microsoft.com/office/drawing/2014/main" val="3582411388"/>
                  </a:ext>
                </a:extLst>
              </a:tr>
              <a:tr h="628540">
                <a:tc>
                  <a:txBody>
                    <a:bodyPr/>
                    <a:lstStyle/>
                    <a:p>
                      <a:r>
                        <a:rPr lang="en-US" sz="1100"/>
                        <a:t>Publicly Traded Equities</a:t>
                      </a:r>
                    </a:p>
                  </a:txBody>
                  <a:tcPr/>
                </a:tc>
                <a:tc>
                  <a:txBody>
                    <a:bodyPr/>
                    <a:lstStyle/>
                    <a:p>
                      <a:r>
                        <a:rPr lang="en-US" sz="1100"/>
                        <a:t>35-65%</a:t>
                      </a:r>
                    </a:p>
                  </a:txBody>
                  <a:tcPr/>
                </a:tc>
                <a:extLst>
                  <a:ext uri="{0D108BD9-81ED-4DB2-BD59-A6C34878D82A}">
                    <a16:rowId xmlns:a16="http://schemas.microsoft.com/office/drawing/2014/main" val="3125960998"/>
                  </a:ext>
                </a:extLst>
              </a:tr>
              <a:tr h="269374">
                <a:tc>
                  <a:txBody>
                    <a:bodyPr/>
                    <a:lstStyle/>
                    <a:p>
                      <a:r>
                        <a:rPr lang="en-US" sz="1100"/>
                        <a:t>Fixed Income &amp; Cash</a:t>
                      </a:r>
                    </a:p>
                  </a:txBody>
                  <a:tcPr/>
                </a:tc>
                <a:tc>
                  <a:txBody>
                    <a:bodyPr/>
                    <a:lstStyle/>
                    <a:p>
                      <a:r>
                        <a:rPr lang="en-US" sz="1100"/>
                        <a:t>0-30%</a:t>
                      </a:r>
                    </a:p>
                  </a:txBody>
                  <a:tcPr/>
                </a:tc>
                <a:extLst>
                  <a:ext uri="{0D108BD9-81ED-4DB2-BD59-A6C34878D82A}">
                    <a16:rowId xmlns:a16="http://schemas.microsoft.com/office/drawing/2014/main" val="842886162"/>
                  </a:ext>
                </a:extLst>
              </a:tr>
              <a:tr h="448957">
                <a:tc>
                  <a:txBody>
                    <a:bodyPr/>
                    <a:lstStyle/>
                    <a:p>
                      <a:r>
                        <a:rPr lang="en-US" sz="1100"/>
                        <a:t>Private Equity</a:t>
                      </a:r>
                    </a:p>
                  </a:txBody>
                  <a:tcPr/>
                </a:tc>
                <a:tc>
                  <a:txBody>
                    <a:bodyPr/>
                    <a:lstStyle/>
                    <a:p>
                      <a:r>
                        <a:rPr lang="en-US" sz="1100"/>
                        <a:t>7-25%</a:t>
                      </a:r>
                    </a:p>
                  </a:txBody>
                  <a:tcPr/>
                </a:tc>
                <a:extLst>
                  <a:ext uri="{0D108BD9-81ED-4DB2-BD59-A6C34878D82A}">
                    <a16:rowId xmlns:a16="http://schemas.microsoft.com/office/drawing/2014/main" val="3159301601"/>
                  </a:ext>
                </a:extLst>
              </a:tr>
              <a:tr h="269374">
                <a:tc>
                  <a:txBody>
                    <a:bodyPr/>
                    <a:lstStyle/>
                    <a:p>
                      <a:r>
                        <a:rPr lang="en-US" sz="1100"/>
                        <a:t>Flexible Capital</a:t>
                      </a:r>
                    </a:p>
                  </a:txBody>
                  <a:tcPr/>
                </a:tc>
                <a:tc>
                  <a:txBody>
                    <a:bodyPr/>
                    <a:lstStyle/>
                    <a:p>
                      <a:r>
                        <a:rPr lang="en-US" sz="1100"/>
                        <a:t>10-20%</a:t>
                      </a:r>
                    </a:p>
                  </a:txBody>
                  <a:tcPr/>
                </a:tc>
                <a:extLst>
                  <a:ext uri="{0D108BD9-81ED-4DB2-BD59-A6C34878D82A}">
                    <a16:rowId xmlns:a16="http://schemas.microsoft.com/office/drawing/2014/main" val="498988031"/>
                  </a:ext>
                </a:extLst>
              </a:tr>
              <a:tr h="269374">
                <a:tc>
                  <a:txBody>
                    <a:bodyPr/>
                    <a:lstStyle/>
                    <a:p>
                      <a:r>
                        <a:rPr lang="en-US" sz="1100"/>
                        <a:t>Real Estate</a:t>
                      </a:r>
                    </a:p>
                  </a:txBody>
                  <a:tcPr/>
                </a:tc>
                <a:tc>
                  <a:txBody>
                    <a:bodyPr/>
                    <a:lstStyle/>
                    <a:p>
                      <a:r>
                        <a:rPr lang="en-US" sz="1100"/>
                        <a:t>5-10%</a:t>
                      </a:r>
                    </a:p>
                  </a:txBody>
                  <a:tcPr/>
                </a:tc>
                <a:extLst>
                  <a:ext uri="{0D108BD9-81ED-4DB2-BD59-A6C34878D82A}">
                    <a16:rowId xmlns:a16="http://schemas.microsoft.com/office/drawing/2014/main" val="2067009632"/>
                  </a:ext>
                </a:extLst>
              </a:tr>
            </a:tbl>
          </a:graphicData>
        </a:graphic>
      </p:graphicFrame>
      <p:sp>
        <p:nvSpPr>
          <p:cNvPr id="13" name="TextBox 12">
            <a:extLst>
              <a:ext uri="{FF2B5EF4-FFF2-40B4-BE49-F238E27FC236}">
                <a16:creationId xmlns:a16="http://schemas.microsoft.com/office/drawing/2014/main" id="{1619D816-667A-9145-9660-986B4ACA6EEE}"/>
              </a:ext>
            </a:extLst>
          </p:cNvPr>
          <p:cNvSpPr txBox="1"/>
          <p:nvPr userDrawn="1"/>
        </p:nvSpPr>
        <p:spPr>
          <a:xfrm>
            <a:off x="531641" y="4196872"/>
            <a:ext cx="3993624" cy="2471574"/>
          </a:xfrm>
          <a:prstGeom prst="rect">
            <a:avLst/>
          </a:prstGeom>
          <a:noFill/>
        </p:spPr>
        <p:txBody>
          <a:bodyPr wrap="square" rtlCol="0">
            <a:spAutoFit/>
          </a:bodyPr>
          <a:lstStyle/>
          <a:p>
            <a:pPr lvl="0">
              <a:lnSpc>
                <a:spcPts val="1740"/>
              </a:lnSpc>
            </a:pPr>
            <a:r>
              <a:rPr lang="en-US" sz="1200"/>
              <a:t>Why give an endowed gift? Over time, investment appreciation of the endowed gift has a powerful impact on future spending amounts distributed from the endowment. In the graph above, we show an endowment’s cumulative spending using our spending rules and actual annual portfolio returns over the past 30 years versus a $40k gift made every year over the same time period. As you can see, cumulative spending generated from an endowment has the potential to provide significantly more financial support to UGA than giving the same annual gift each year. </a:t>
            </a:r>
          </a:p>
        </p:txBody>
      </p:sp>
      <p:pic>
        <p:nvPicPr>
          <p:cNvPr id="14" name="Picture 13">
            <a:extLst>
              <a:ext uri="{FF2B5EF4-FFF2-40B4-BE49-F238E27FC236}">
                <a16:creationId xmlns:a16="http://schemas.microsoft.com/office/drawing/2014/main" id="{41FC1488-CEF9-444B-B3B0-23469CB5F6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9939" y="6861741"/>
            <a:ext cx="5172521" cy="2448468"/>
          </a:xfrm>
          <a:prstGeom prst="rect">
            <a:avLst/>
          </a:prstGeom>
        </p:spPr>
      </p:pic>
      <p:pic>
        <p:nvPicPr>
          <p:cNvPr id="15" name="Picture 14">
            <a:extLst>
              <a:ext uri="{FF2B5EF4-FFF2-40B4-BE49-F238E27FC236}">
                <a16:creationId xmlns:a16="http://schemas.microsoft.com/office/drawing/2014/main" id="{D81AC584-CF9D-9E48-AD06-E67415ED58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290" y="715998"/>
            <a:ext cx="6569247" cy="2703631"/>
          </a:xfrm>
          <a:prstGeom prst="rect">
            <a:avLst/>
          </a:prstGeom>
        </p:spPr>
      </p:pic>
    </p:spTree>
    <p:extLst>
      <p:ext uri="{BB962C8B-B14F-4D97-AF65-F5344CB8AC3E}">
        <p14:creationId xmlns:p14="http://schemas.microsoft.com/office/powerpoint/2010/main" val="374372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534353" y="8405813"/>
            <a:ext cx="3116262" cy="252412"/>
          </a:xfrm>
          <a:prstGeom prst="rect">
            <a:avLst/>
          </a:prstGeom>
        </p:spPr>
        <p:txBody>
          <a:bodyPr/>
          <a:lstStyle>
            <a:lvl1pPr>
              <a:lnSpc>
                <a:spcPct val="100000"/>
              </a:lnSpc>
              <a:spcBef>
                <a:spcPts val="0"/>
              </a:spcBef>
              <a:defRPr sz="1200" b="1" i="1" baseline="0">
                <a:latin typeface="+mn-lt"/>
              </a:defRPr>
            </a:lvl1pPr>
          </a:lstStyle>
          <a:p>
            <a:pPr lvl="0"/>
            <a:r>
              <a:rPr lang="en-US"/>
              <a:t>UGA Representative Name Here</a:t>
            </a:r>
          </a:p>
        </p:txBody>
      </p:sp>
      <p:sp>
        <p:nvSpPr>
          <p:cNvPr id="12" name="Text Placeholder 11"/>
          <p:cNvSpPr>
            <a:spLocks noGrp="1"/>
          </p:cNvSpPr>
          <p:nvPr>
            <p:ph type="body" sz="quarter" idx="15" hasCustomPrompt="1"/>
          </p:nvPr>
        </p:nvSpPr>
        <p:spPr>
          <a:xfrm>
            <a:off x="534353" y="8658225"/>
            <a:ext cx="3116262" cy="244475"/>
          </a:xfrm>
          <a:prstGeom prst="rect">
            <a:avLst/>
          </a:prstGeom>
        </p:spPr>
        <p:txBody>
          <a:bodyPr/>
          <a:lstStyle>
            <a:lvl1pPr>
              <a:lnSpc>
                <a:spcPct val="100000"/>
              </a:lnSpc>
              <a:spcBef>
                <a:spcPts val="0"/>
              </a:spcBef>
              <a:defRPr sz="1200" i="1">
                <a:latin typeface="+mn-lt"/>
              </a:defRPr>
            </a:lvl1pPr>
          </a:lstStyle>
          <a:p>
            <a:pPr lvl="0"/>
            <a:r>
              <a:rPr lang="en-US"/>
              <a:t>Title, Unit Name Here</a:t>
            </a:r>
          </a:p>
        </p:txBody>
      </p:sp>
      <p:sp>
        <p:nvSpPr>
          <p:cNvPr id="14" name="Text Placeholder 13"/>
          <p:cNvSpPr>
            <a:spLocks noGrp="1"/>
          </p:cNvSpPr>
          <p:nvPr>
            <p:ph type="body" sz="quarter" idx="16" hasCustomPrompt="1"/>
          </p:nvPr>
        </p:nvSpPr>
        <p:spPr>
          <a:xfrm>
            <a:off x="534988" y="7155656"/>
            <a:ext cx="3116262" cy="249182"/>
          </a:xfrm>
          <a:prstGeom prst="rect">
            <a:avLst/>
          </a:prstGeom>
        </p:spPr>
        <p:txBody>
          <a:bodyPr/>
          <a:lstStyle>
            <a:lvl1pPr>
              <a:lnSpc>
                <a:spcPct val="100000"/>
              </a:lnSpc>
              <a:spcBef>
                <a:spcPts val="0"/>
              </a:spcBef>
              <a:defRPr sz="1200">
                <a:latin typeface="+mn-lt"/>
              </a:defRPr>
            </a:lvl1pPr>
          </a:lstStyle>
          <a:p>
            <a:pPr lvl="0"/>
            <a:r>
              <a:rPr lang="en-US"/>
              <a:t>Sincerely,</a:t>
            </a:r>
          </a:p>
        </p:txBody>
      </p:sp>
      <p:sp>
        <p:nvSpPr>
          <p:cNvPr id="10" name="Text Placeholder 9"/>
          <p:cNvSpPr>
            <a:spLocks noGrp="1"/>
          </p:cNvSpPr>
          <p:nvPr>
            <p:ph type="body" sz="quarter" idx="17" hasCustomPrompt="1"/>
          </p:nvPr>
        </p:nvSpPr>
        <p:spPr>
          <a:xfrm>
            <a:off x="534988" y="2214160"/>
            <a:ext cx="5448300" cy="4933950"/>
          </a:xfrm>
          <a:prstGeom prst="rect">
            <a:avLst/>
          </a:prstGeom>
        </p:spPr>
        <p:txBody>
          <a:bodyPr/>
          <a:lstStyle>
            <a:lvl1pPr>
              <a:lnSpc>
                <a:spcPct val="100000"/>
              </a:lnSpc>
              <a:defRPr sz="1200" b="0">
                <a:latin typeface="+mn-lt"/>
              </a:defRPr>
            </a:lvl1pPr>
          </a:lstStyle>
          <a:p>
            <a:pPr lvl="0"/>
            <a:r>
              <a:rPr lang="en-US"/>
              <a:t>Cover letter text here</a:t>
            </a:r>
          </a:p>
        </p:txBody>
      </p:sp>
      <p:pic>
        <p:nvPicPr>
          <p:cNvPr id="9" name="Picture 8">
            <a:extLst>
              <a:ext uri="{FF2B5EF4-FFF2-40B4-BE49-F238E27FC236}">
                <a16:creationId xmlns:a16="http://schemas.microsoft.com/office/drawing/2014/main" id="{AD0A9D45-D525-4C45-9D3A-BE3B627CA2E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353" y="955691"/>
            <a:ext cx="2911827" cy="95233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periential Learnin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6210D7-C4E0-EB43-B35F-4EF9BE4177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52845" y="3488194"/>
            <a:ext cx="2182155" cy="5387719"/>
          </a:xfrm>
          <a:prstGeom prst="rect">
            <a:avLst/>
          </a:prstGeom>
        </p:spPr>
      </p:pic>
      <p:pic>
        <p:nvPicPr>
          <p:cNvPr id="11" name="Picture 10">
            <a:extLst>
              <a:ext uri="{FF2B5EF4-FFF2-40B4-BE49-F238E27FC236}">
                <a16:creationId xmlns:a16="http://schemas.microsoft.com/office/drawing/2014/main" id="{A036363E-9917-E24B-8358-A98093D162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7400" y="794457"/>
            <a:ext cx="6697600" cy="2060575"/>
          </a:xfrm>
          <a:prstGeom prst="rect">
            <a:avLst/>
          </a:prstGeom>
        </p:spPr>
      </p:pic>
      <p:sp>
        <p:nvSpPr>
          <p:cNvPr id="10" name="Picture Placeholder 18">
            <a:extLst>
              <a:ext uri="{FF2B5EF4-FFF2-40B4-BE49-F238E27FC236}">
                <a16:creationId xmlns:a16="http://schemas.microsoft.com/office/drawing/2014/main" id="{52C900EF-0031-4C40-B68C-DFB46FBD56C5}"/>
              </a:ext>
            </a:extLst>
          </p:cNvPr>
          <p:cNvSpPr>
            <a:spLocks noGrp="1"/>
          </p:cNvSpPr>
          <p:nvPr>
            <p:ph type="pic" sz="quarter" idx="13"/>
          </p:nvPr>
        </p:nvSpPr>
        <p:spPr>
          <a:xfrm>
            <a:off x="5047425" y="3488976"/>
            <a:ext cx="2187575" cy="5386737"/>
          </a:xfrm>
          <a:prstGeom prst="rect">
            <a:avLst/>
          </a:prstGeom>
        </p:spPr>
        <p:txBody>
          <a:bodyPr/>
          <a:lstStyle/>
          <a:p>
            <a:endParaRPr lang="en-US"/>
          </a:p>
        </p:txBody>
      </p:sp>
      <p:sp>
        <p:nvSpPr>
          <p:cNvPr id="9" name="Picture Placeholder 31">
            <a:extLst>
              <a:ext uri="{FF2B5EF4-FFF2-40B4-BE49-F238E27FC236}">
                <a16:creationId xmlns:a16="http://schemas.microsoft.com/office/drawing/2014/main" id="{73332C93-B623-E144-95F8-A2AF94D214DE}"/>
              </a:ext>
            </a:extLst>
          </p:cNvPr>
          <p:cNvSpPr>
            <a:spLocks noGrp="1"/>
          </p:cNvSpPr>
          <p:nvPr>
            <p:ph type="pic" sz="quarter" idx="12"/>
          </p:nvPr>
        </p:nvSpPr>
        <p:spPr>
          <a:xfrm>
            <a:off x="532924" y="795338"/>
            <a:ext cx="6705600" cy="2060575"/>
          </a:xfrm>
          <a:prstGeom prst="rect">
            <a:avLst/>
          </a:prstGeom>
        </p:spPr>
        <p:txBody>
          <a:bodyPr/>
          <a:lstStyle/>
          <a:p>
            <a:endParaRPr lang="en-US"/>
          </a:p>
        </p:txBody>
      </p:sp>
      <p:sp>
        <p:nvSpPr>
          <p:cNvPr id="3" name="TextBox 2">
            <a:extLst>
              <a:ext uri="{FF2B5EF4-FFF2-40B4-BE49-F238E27FC236}">
                <a16:creationId xmlns:a16="http://schemas.microsoft.com/office/drawing/2014/main" id="{7274B371-4C67-6145-A33F-5FD350198DF6}"/>
              </a:ext>
            </a:extLst>
          </p:cNvPr>
          <p:cNvSpPr txBox="1"/>
          <p:nvPr userDrawn="1"/>
        </p:nvSpPr>
        <p:spPr>
          <a:xfrm>
            <a:off x="534353" y="2970051"/>
            <a:ext cx="4648835" cy="518925"/>
          </a:xfrm>
          <a:prstGeom prst="rect">
            <a:avLst/>
          </a:prstGeom>
          <a:noFill/>
        </p:spPr>
        <p:txBody>
          <a:bodyPr wrap="square" rtlCol="0">
            <a:spAutoFit/>
          </a:bodyPr>
          <a:lstStyle/>
          <a:p>
            <a:pPr marL="0" marR="0" lvl="0" indent="0" algn="l" defTabSz="1018824" rtl="0" eaLnBrk="1" fontAlgn="auto" latinLnBrk="0" hangingPunct="1">
              <a:lnSpc>
                <a:spcPct val="84000"/>
              </a:lnSpc>
              <a:spcBef>
                <a:spcPts val="0"/>
              </a:spcBef>
              <a:spcAft>
                <a:spcPts val="0"/>
              </a:spcAft>
              <a:buClrTx/>
              <a:buSzTx/>
              <a:buFontTx/>
              <a:buNone/>
              <a:tabLst/>
              <a:defRPr/>
            </a:pPr>
            <a:r>
              <a:rPr lang="en-US" sz="3300" u="none">
                <a:solidFill>
                  <a:schemeClr val="accent1"/>
                </a:solidFill>
                <a:latin typeface="+mj-lt"/>
              </a:rPr>
              <a:t>EXPERIENTIAL LEARNING</a:t>
            </a:r>
          </a:p>
        </p:txBody>
      </p:sp>
      <p:sp>
        <p:nvSpPr>
          <p:cNvPr id="4" name="TextBox 3">
            <a:extLst>
              <a:ext uri="{FF2B5EF4-FFF2-40B4-BE49-F238E27FC236}">
                <a16:creationId xmlns:a16="http://schemas.microsoft.com/office/drawing/2014/main" id="{12D68350-A76C-0147-8924-B997A881F2A0}"/>
              </a:ext>
            </a:extLst>
          </p:cNvPr>
          <p:cNvSpPr txBox="1"/>
          <p:nvPr userDrawn="1"/>
        </p:nvSpPr>
        <p:spPr>
          <a:xfrm>
            <a:off x="532276" y="3488194"/>
            <a:ext cx="4280535" cy="4154984"/>
          </a:xfrm>
          <a:prstGeom prst="rect">
            <a:avLst/>
          </a:prstGeom>
          <a:noFill/>
        </p:spPr>
        <p:txBody>
          <a:bodyPr wrap="square" rtlCol="0">
            <a:spAutoFit/>
          </a:bodyPr>
          <a:lstStyle/>
          <a:p>
            <a:pPr lvl="0"/>
            <a:r>
              <a:rPr lang="en-US" sz="1200"/>
              <a:t>In 2016, UGA became the largest public university in the country to make experiential learning a graduation requirement for all undergraduate students. </a:t>
            </a:r>
          </a:p>
          <a:p>
            <a:pPr lvl="0"/>
            <a:endParaRPr lang="en-US" sz="1200"/>
          </a:p>
          <a:p>
            <a:pPr lvl="0"/>
            <a:r>
              <a:rPr lang="en-US" sz="1200"/>
              <a:t>Since that time, students have conducted research projects through the Center for Undergraduate Research (CURO), enrolled in service-learning initiatives, participated in internships and studied abroad – experiences that bring classroom lessons to life. </a:t>
            </a:r>
          </a:p>
          <a:p>
            <a:pPr lvl="0"/>
            <a:endParaRPr lang="en-US" sz="1200"/>
          </a:p>
          <a:p>
            <a:pPr lvl="0"/>
            <a:r>
              <a:rPr lang="en-US" sz="1200"/>
              <a:t>Can you imagine rejecting an internship offer because you can’t afford a suit, or need a job to pay for your meal plan? Picture your study abroad dreams dashed because you can’t afford the airfare. Students across campus encounter these roadblocks, but with your support we can eliminate those obstacles. At UGA, students can dream big, and then dream even bigger. </a:t>
            </a:r>
          </a:p>
          <a:p>
            <a:pPr lvl="0"/>
            <a:endParaRPr lang="en-US" sz="1200"/>
          </a:p>
          <a:p>
            <a:pPr lvl="0"/>
            <a:r>
              <a:rPr lang="en-US" sz="1200"/>
              <a:t>Through internships, research, service-learning, study abroad and other forms of hands-on learning, our students will have life-changing experiences tailored to their interests and aspirations. </a:t>
            </a:r>
          </a:p>
        </p:txBody>
      </p:sp>
      <p:sp>
        <p:nvSpPr>
          <p:cNvPr id="14" name="TextBox 13">
            <a:extLst>
              <a:ext uri="{FF2B5EF4-FFF2-40B4-BE49-F238E27FC236}">
                <a16:creationId xmlns:a16="http://schemas.microsoft.com/office/drawing/2014/main" id="{A8FD3A89-90A7-6E45-83CC-006D209FB774}"/>
              </a:ext>
            </a:extLst>
          </p:cNvPr>
          <p:cNvSpPr txBox="1"/>
          <p:nvPr userDrawn="1"/>
        </p:nvSpPr>
        <p:spPr>
          <a:xfrm>
            <a:off x="532276" y="7643178"/>
            <a:ext cx="4283245" cy="523220"/>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1" i="1">
                <a:solidFill>
                  <a:schemeClr val="accent1"/>
                </a:solidFill>
              </a:rPr>
              <a:t>“It was, no doubt, the best experience throughout my time at UGA.”</a:t>
            </a:r>
          </a:p>
        </p:txBody>
      </p:sp>
      <p:sp>
        <p:nvSpPr>
          <p:cNvPr id="15" name="TextBox 14">
            <a:extLst>
              <a:ext uri="{FF2B5EF4-FFF2-40B4-BE49-F238E27FC236}">
                <a16:creationId xmlns:a16="http://schemas.microsoft.com/office/drawing/2014/main" id="{8A8C5EEB-35FB-364F-BE30-0A7A0C287304}"/>
              </a:ext>
            </a:extLst>
          </p:cNvPr>
          <p:cNvSpPr txBox="1"/>
          <p:nvPr userDrawn="1"/>
        </p:nvSpPr>
        <p:spPr>
          <a:xfrm>
            <a:off x="532276" y="8136959"/>
            <a:ext cx="4283245" cy="276999"/>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200" i="1"/>
              <a:t>Harris Jamal, College of Public Health</a:t>
            </a:r>
          </a:p>
        </p:txBody>
      </p:sp>
      <p:sp>
        <p:nvSpPr>
          <p:cNvPr id="16" name="TextBox 15">
            <a:extLst>
              <a:ext uri="{FF2B5EF4-FFF2-40B4-BE49-F238E27FC236}">
                <a16:creationId xmlns:a16="http://schemas.microsoft.com/office/drawing/2014/main" id="{B7DC11D1-55BF-AF47-8867-6BF228F49BD0}"/>
              </a:ext>
            </a:extLst>
          </p:cNvPr>
          <p:cNvSpPr txBox="1"/>
          <p:nvPr userDrawn="1"/>
        </p:nvSpPr>
        <p:spPr>
          <a:xfrm>
            <a:off x="532276" y="8456822"/>
            <a:ext cx="4283245" cy="523220"/>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1" i="1">
                <a:solidFill>
                  <a:schemeClr val="accent1"/>
                </a:solidFill>
              </a:rPr>
              <a:t>“I learned how to be a good scientist, coworker, and creative thinker.” </a:t>
            </a:r>
          </a:p>
        </p:txBody>
      </p:sp>
      <p:sp>
        <p:nvSpPr>
          <p:cNvPr id="17" name="TextBox 16">
            <a:extLst>
              <a:ext uri="{FF2B5EF4-FFF2-40B4-BE49-F238E27FC236}">
                <a16:creationId xmlns:a16="http://schemas.microsoft.com/office/drawing/2014/main" id="{EE78710E-801C-714A-A9A3-8D53890287A5}"/>
              </a:ext>
            </a:extLst>
          </p:cNvPr>
          <p:cNvSpPr txBox="1"/>
          <p:nvPr userDrawn="1"/>
        </p:nvSpPr>
        <p:spPr>
          <a:xfrm>
            <a:off x="532276" y="8937061"/>
            <a:ext cx="4283245" cy="276999"/>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200" i="1"/>
              <a:t>Rachel Grimes, Franklin College of Arts &amp; Sciences </a:t>
            </a:r>
          </a:p>
        </p:txBody>
      </p:sp>
    </p:spTree>
    <p:extLst>
      <p:ext uri="{BB962C8B-B14F-4D97-AF65-F5344CB8AC3E}">
        <p14:creationId xmlns:p14="http://schemas.microsoft.com/office/powerpoint/2010/main" val="71972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I Fund Temp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89BF7-2C9B-464F-BF41-E354B1CBD2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276" y="795338"/>
            <a:ext cx="6702724" cy="2060575"/>
          </a:xfrm>
          <a:prstGeom prst="rect">
            <a:avLst/>
          </a:prstGeom>
        </p:spPr>
      </p:pic>
      <p:sp>
        <p:nvSpPr>
          <p:cNvPr id="4" name="Picture Placeholder 31">
            <a:extLst>
              <a:ext uri="{FF2B5EF4-FFF2-40B4-BE49-F238E27FC236}">
                <a16:creationId xmlns:a16="http://schemas.microsoft.com/office/drawing/2014/main" id="{91C70942-1CFD-8043-905B-5829D2526434}"/>
              </a:ext>
            </a:extLst>
          </p:cNvPr>
          <p:cNvSpPr>
            <a:spLocks noGrp="1"/>
          </p:cNvSpPr>
          <p:nvPr>
            <p:ph type="pic" sz="quarter" idx="12"/>
          </p:nvPr>
        </p:nvSpPr>
        <p:spPr>
          <a:xfrm>
            <a:off x="532924" y="795338"/>
            <a:ext cx="6705600" cy="2060575"/>
          </a:xfrm>
          <a:prstGeom prst="rect">
            <a:avLst/>
          </a:prstGeom>
        </p:spPr>
        <p:txBody>
          <a:bodyPr/>
          <a:lstStyle/>
          <a:p>
            <a:endParaRPr lang="en-US"/>
          </a:p>
        </p:txBody>
      </p:sp>
      <p:pic>
        <p:nvPicPr>
          <p:cNvPr id="5" name="Picture 4">
            <a:extLst>
              <a:ext uri="{FF2B5EF4-FFF2-40B4-BE49-F238E27FC236}">
                <a16:creationId xmlns:a16="http://schemas.microsoft.com/office/drawing/2014/main" id="{7E46767E-FC96-8549-8633-B423596FF4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47425" y="3488193"/>
            <a:ext cx="2187575" cy="5387519"/>
          </a:xfrm>
          <a:prstGeom prst="rect">
            <a:avLst/>
          </a:prstGeom>
        </p:spPr>
      </p:pic>
      <p:sp>
        <p:nvSpPr>
          <p:cNvPr id="6" name="Picture Placeholder 18">
            <a:extLst>
              <a:ext uri="{FF2B5EF4-FFF2-40B4-BE49-F238E27FC236}">
                <a16:creationId xmlns:a16="http://schemas.microsoft.com/office/drawing/2014/main" id="{2D321B0A-2EDC-1945-BE3B-DF40A0099645}"/>
              </a:ext>
            </a:extLst>
          </p:cNvPr>
          <p:cNvSpPr>
            <a:spLocks noGrp="1"/>
          </p:cNvSpPr>
          <p:nvPr>
            <p:ph type="pic" sz="quarter" idx="13"/>
          </p:nvPr>
        </p:nvSpPr>
        <p:spPr>
          <a:xfrm>
            <a:off x="5047425" y="3488976"/>
            <a:ext cx="2187575" cy="5386737"/>
          </a:xfrm>
          <a:prstGeom prst="rect">
            <a:avLst/>
          </a:prstGeom>
        </p:spPr>
        <p:txBody>
          <a:bodyPr/>
          <a:lstStyle/>
          <a:p>
            <a:endParaRPr lang="en-US"/>
          </a:p>
        </p:txBody>
      </p:sp>
      <p:sp>
        <p:nvSpPr>
          <p:cNvPr id="7" name="Text Placeholder 16">
            <a:extLst>
              <a:ext uri="{FF2B5EF4-FFF2-40B4-BE49-F238E27FC236}">
                <a16:creationId xmlns:a16="http://schemas.microsoft.com/office/drawing/2014/main" id="{A7FC6A5E-B03B-2549-A8C1-CD15560172C9}"/>
              </a:ext>
            </a:extLst>
          </p:cNvPr>
          <p:cNvSpPr>
            <a:spLocks noGrp="1"/>
          </p:cNvSpPr>
          <p:nvPr>
            <p:ph type="body" sz="quarter" idx="15" hasCustomPrompt="1"/>
          </p:nvPr>
        </p:nvSpPr>
        <p:spPr>
          <a:xfrm>
            <a:off x="530225" y="3093665"/>
            <a:ext cx="4219575" cy="872394"/>
          </a:xfrm>
          <a:prstGeom prst="rect">
            <a:avLst/>
          </a:prstGeom>
        </p:spPr>
        <p:txBody>
          <a:bodyPr>
            <a:normAutofit/>
          </a:bodyPr>
          <a:lstStyle>
            <a:lvl1pPr>
              <a:lnSpc>
                <a:spcPct val="84000"/>
              </a:lnSpc>
              <a:spcBef>
                <a:spcPts val="0"/>
              </a:spcBef>
              <a:defRPr sz="3600" b="1" i="0" u="none">
                <a:solidFill>
                  <a:schemeClr val="accent1"/>
                </a:solidFill>
                <a:latin typeface="Arial Narrow" charset="0"/>
                <a:ea typeface="Arial Narrow" charset="0"/>
                <a:cs typeface="Arial Narrow" charset="0"/>
              </a:defRPr>
            </a:lvl1pPr>
          </a:lstStyle>
          <a:p>
            <a:pPr lvl="0"/>
            <a:r>
              <a:rPr lang="en-US" u="none"/>
              <a:t>DEI FUND NAME HERE</a:t>
            </a:r>
            <a:endParaRPr lang="en-US"/>
          </a:p>
        </p:txBody>
      </p:sp>
      <p:sp>
        <p:nvSpPr>
          <p:cNvPr id="8" name="Text Placeholder 11">
            <a:extLst>
              <a:ext uri="{FF2B5EF4-FFF2-40B4-BE49-F238E27FC236}">
                <a16:creationId xmlns:a16="http://schemas.microsoft.com/office/drawing/2014/main" id="{C9CADC2E-F18B-1043-B11A-FE6D003785D9}"/>
              </a:ext>
            </a:extLst>
          </p:cNvPr>
          <p:cNvSpPr>
            <a:spLocks noGrp="1"/>
          </p:cNvSpPr>
          <p:nvPr>
            <p:ph type="body" sz="quarter" idx="16" hasCustomPrompt="1"/>
          </p:nvPr>
        </p:nvSpPr>
        <p:spPr>
          <a:xfrm>
            <a:off x="530225" y="5072689"/>
            <a:ext cx="4219575" cy="915156"/>
          </a:xfrm>
          <a:prstGeom prst="rect">
            <a:avLst/>
          </a:prstGeom>
        </p:spPr>
        <p:txBody>
          <a:bodyPr/>
          <a:lstStyle>
            <a:lvl1pPr marL="285750" indent="-285750">
              <a:lnSpc>
                <a:spcPct val="100000"/>
              </a:lnSpc>
              <a:buFont typeface="Arial" panose="020B0604020202020204" pitchFamily="34" charset="0"/>
              <a:buChar char="•"/>
              <a:defRPr sz="1200">
                <a:latin typeface="+mn-lt"/>
              </a:defRPr>
            </a:lvl1pPr>
          </a:lstStyle>
          <a:p>
            <a:pPr lvl="0"/>
            <a:r>
              <a:rPr lang="en-US">
                <a:latin typeface="+mn-lt"/>
              </a:rPr>
              <a:t>Demonstration of DEI progress relative to your area here</a:t>
            </a:r>
          </a:p>
          <a:p>
            <a:pPr lvl="0"/>
            <a:r>
              <a:rPr lang="en-US">
                <a:latin typeface="+mn-lt"/>
              </a:rPr>
              <a:t>Demonstration of DEI progress relative to your area here</a:t>
            </a:r>
            <a:endParaRPr lang="en-US"/>
          </a:p>
        </p:txBody>
      </p:sp>
      <p:sp>
        <p:nvSpPr>
          <p:cNvPr id="9" name="Text Placeholder 11">
            <a:extLst>
              <a:ext uri="{FF2B5EF4-FFF2-40B4-BE49-F238E27FC236}">
                <a16:creationId xmlns:a16="http://schemas.microsoft.com/office/drawing/2014/main" id="{E1505F12-4D4D-3E4D-B143-33E05F6A6206}"/>
              </a:ext>
            </a:extLst>
          </p:cNvPr>
          <p:cNvSpPr>
            <a:spLocks noGrp="1"/>
          </p:cNvSpPr>
          <p:nvPr>
            <p:ph type="body" sz="quarter" idx="17" hasCustomPrompt="1"/>
          </p:nvPr>
        </p:nvSpPr>
        <p:spPr>
          <a:xfrm>
            <a:off x="537400" y="6587909"/>
            <a:ext cx="4180649" cy="541740"/>
          </a:xfrm>
          <a:prstGeom prst="rect">
            <a:avLst/>
          </a:prstGeom>
        </p:spPr>
        <p:txBody>
          <a:bodyPr/>
          <a:lstStyle>
            <a:lvl1pPr marL="285750" indent="-285750">
              <a:lnSpc>
                <a:spcPct val="100000"/>
              </a:lnSpc>
              <a:buFont typeface="Arial" panose="020B0604020202020204" pitchFamily="34" charset="0"/>
              <a:buChar char="•"/>
              <a:defRPr sz="1200">
                <a:latin typeface="+mn-lt"/>
              </a:defRPr>
            </a:lvl1pPr>
          </a:lstStyle>
          <a:p>
            <a:pPr lvl="0"/>
            <a:r>
              <a:rPr lang="en-US">
                <a:latin typeface="+mn-lt"/>
              </a:rPr>
              <a:t>Deficit/need/opportunity for growth re: DEI</a:t>
            </a:r>
          </a:p>
          <a:p>
            <a:pPr lvl="0"/>
            <a:r>
              <a:rPr lang="en-US">
                <a:latin typeface="+mn-lt"/>
              </a:rPr>
              <a:t>Deficit/need/opportunity for growth re: DEI</a:t>
            </a:r>
          </a:p>
        </p:txBody>
      </p:sp>
      <p:sp>
        <p:nvSpPr>
          <p:cNvPr id="10" name="Text Placeholder 21">
            <a:extLst>
              <a:ext uri="{FF2B5EF4-FFF2-40B4-BE49-F238E27FC236}">
                <a16:creationId xmlns:a16="http://schemas.microsoft.com/office/drawing/2014/main" id="{B80926F8-74F0-C442-A446-809E1F86BC11}"/>
              </a:ext>
            </a:extLst>
          </p:cNvPr>
          <p:cNvSpPr>
            <a:spLocks noGrp="1"/>
          </p:cNvSpPr>
          <p:nvPr>
            <p:ph type="body" sz="quarter" idx="18" hasCustomPrompt="1"/>
          </p:nvPr>
        </p:nvSpPr>
        <p:spPr>
          <a:xfrm>
            <a:off x="530225" y="8456070"/>
            <a:ext cx="4219575" cy="604545"/>
          </a:xfrm>
          <a:prstGeom prst="rect">
            <a:avLst/>
          </a:prstGeom>
        </p:spPr>
        <p:txBody>
          <a:bodyPr/>
          <a:lstStyle>
            <a:lvl1pPr>
              <a:lnSpc>
                <a:spcPct val="100000"/>
              </a:lnSpc>
              <a:defRPr lang="en-US" sz="1200" smtClean="0">
                <a:effectLst/>
              </a:defRPr>
            </a:lvl1pPr>
            <a:lvl2pPr>
              <a:defRPr>
                <a:latin typeface="+mn-lt"/>
              </a:defRPr>
            </a:lvl2pPr>
            <a:lvl3pPr>
              <a:defRPr>
                <a:latin typeface="+mn-lt"/>
              </a:defRPr>
            </a:lvl3pPr>
            <a:lvl4pPr>
              <a:defRPr>
                <a:latin typeface="+mn-lt"/>
              </a:defRPr>
            </a:lvl4pPr>
            <a:lvl5pPr>
              <a:defRPr>
                <a:latin typeface="+mn-lt"/>
              </a:defRPr>
            </a:lvl5pPr>
          </a:lstStyle>
          <a:p>
            <a:pPr lvl="0"/>
            <a:r>
              <a:rPr lang="en-US"/>
              <a:t>Join our efforts to make a more diverse and inclusive UGA, and help ensure that UGA’s tomorrow is a better tomorrow for all.</a:t>
            </a:r>
          </a:p>
        </p:txBody>
      </p:sp>
      <p:sp>
        <p:nvSpPr>
          <p:cNvPr id="11" name="Text Placeholder 23">
            <a:extLst>
              <a:ext uri="{FF2B5EF4-FFF2-40B4-BE49-F238E27FC236}">
                <a16:creationId xmlns:a16="http://schemas.microsoft.com/office/drawing/2014/main" id="{0D8D8AF7-CCA5-814F-B08E-CF1064ECABAC}"/>
              </a:ext>
            </a:extLst>
          </p:cNvPr>
          <p:cNvSpPr>
            <a:spLocks noGrp="1"/>
          </p:cNvSpPr>
          <p:nvPr>
            <p:ph type="body" sz="quarter" idx="19" hasCustomPrompt="1"/>
          </p:nvPr>
        </p:nvSpPr>
        <p:spPr>
          <a:xfrm>
            <a:off x="530225" y="4148138"/>
            <a:ext cx="4279900" cy="759225"/>
          </a:xfrm>
          <a:prstGeom prst="rect">
            <a:avLst/>
          </a:prstGeom>
        </p:spPr>
        <p:txBody>
          <a:bodyPr/>
          <a:lstStyle>
            <a:lvl1pPr>
              <a:lnSpc>
                <a:spcPct val="100000"/>
              </a:lnSpc>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sz="1200"/>
              <a:t>The University of Georgia is building a better tomorrow for everyone. UGA has a 236-year-old commitment to bring higher education to all people, and in recent history, we have made great progress in truly realizing that idea.</a:t>
            </a:r>
          </a:p>
        </p:txBody>
      </p:sp>
      <p:sp>
        <p:nvSpPr>
          <p:cNvPr id="12" name="Text Placeholder 25">
            <a:extLst>
              <a:ext uri="{FF2B5EF4-FFF2-40B4-BE49-F238E27FC236}">
                <a16:creationId xmlns:a16="http://schemas.microsoft.com/office/drawing/2014/main" id="{698B7502-5799-A54C-8E45-9C82ABD46864}"/>
              </a:ext>
            </a:extLst>
          </p:cNvPr>
          <p:cNvSpPr>
            <a:spLocks noGrp="1"/>
          </p:cNvSpPr>
          <p:nvPr>
            <p:ph type="body" sz="quarter" idx="20" hasCustomPrompt="1"/>
          </p:nvPr>
        </p:nvSpPr>
        <p:spPr>
          <a:xfrm>
            <a:off x="537400" y="6155321"/>
            <a:ext cx="4212400" cy="265112"/>
          </a:xfrm>
          <a:prstGeom prst="rect">
            <a:avLst/>
          </a:prstGeom>
        </p:spPr>
        <p:txBody>
          <a:bodyPr/>
          <a:lstStyle>
            <a:lvl1pPr>
              <a:lnSpc>
                <a:spcPct val="100000"/>
              </a:lnSpc>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sz="1200"/>
              <a:t>But there is still more work to be done.</a:t>
            </a:r>
          </a:p>
        </p:txBody>
      </p:sp>
      <p:sp>
        <p:nvSpPr>
          <p:cNvPr id="13" name="Text Placeholder 23">
            <a:extLst>
              <a:ext uri="{FF2B5EF4-FFF2-40B4-BE49-F238E27FC236}">
                <a16:creationId xmlns:a16="http://schemas.microsoft.com/office/drawing/2014/main" id="{2E8969BD-A82A-2948-9BD8-AC5975B8F5FD}"/>
              </a:ext>
            </a:extLst>
          </p:cNvPr>
          <p:cNvSpPr>
            <a:spLocks noGrp="1"/>
          </p:cNvSpPr>
          <p:nvPr>
            <p:ph type="body" sz="quarter" idx="21" hasCustomPrompt="1"/>
          </p:nvPr>
        </p:nvSpPr>
        <p:spPr>
          <a:xfrm>
            <a:off x="530225" y="7297125"/>
            <a:ext cx="4279900" cy="991469"/>
          </a:xfrm>
          <a:prstGeom prst="rect">
            <a:avLst/>
          </a:prstGeom>
        </p:spPr>
        <p:txBody>
          <a:bodyPr/>
          <a:lstStyle>
            <a:lvl1pPr>
              <a:lnSpc>
                <a:spcPct val="100000"/>
              </a:lnSpc>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sz="1200"/>
              <a:t>The DEI Fund Name Here addresses this by offering good things to people who deserve them. With your support, the DEI Fund Name Here can expand this effort by doing more and better things for a greater number of deserving people, creating a stronger, richer campus community.</a:t>
            </a:r>
          </a:p>
        </p:txBody>
      </p:sp>
    </p:spTree>
    <p:extLst>
      <p:ext uri="{BB962C8B-B14F-4D97-AF65-F5344CB8AC3E}">
        <p14:creationId xmlns:p14="http://schemas.microsoft.com/office/powerpoint/2010/main" val="207717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gagement Menu">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1C02B3-A0F3-424B-A7A4-9B9F2F2D01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527" y="798513"/>
            <a:ext cx="6683375" cy="2579687"/>
          </a:xfrm>
          <a:prstGeom prst="rect">
            <a:avLst/>
          </a:prstGeom>
        </p:spPr>
      </p:pic>
      <p:sp>
        <p:nvSpPr>
          <p:cNvPr id="17" name="Picture Placeholder 24">
            <a:extLst>
              <a:ext uri="{FF2B5EF4-FFF2-40B4-BE49-F238E27FC236}">
                <a16:creationId xmlns:a16="http://schemas.microsoft.com/office/drawing/2014/main" id="{CE65BBE6-8EF9-0544-A5DB-356D795DC26C}"/>
              </a:ext>
            </a:extLst>
          </p:cNvPr>
          <p:cNvSpPr>
            <a:spLocks noGrp="1"/>
          </p:cNvSpPr>
          <p:nvPr>
            <p:ph type="pic" sz="quarter" idx="22"/>
          </p:nvPr>
        </p:nvSpPr>
        <p:spPr>
          <a:xfrm>
            <a:off x="530225" y="798513"/>
            <a:ext cx="6683375" cy="2579687"/>
          </a:xfrm>
          <a:prstGeom prst="rect">
            <a:avLst/>
          </a:prstGeom>
        </p:spPr>
        <p:txBody>
          <a:bodyPr/>
          <a:lstStyle/>
          <a:p>
            <a:endParaRPr lang="en-US"/>
          </a:p>
        </p:txBody>
      </p:sp>
      <p:sp>
        <p:nvSpPr>
          <p:cNvPr id="3" name="TextBox 2">
            <a:extLst>
              <a:ext uri="{FF2B5EF4-FFF2-40B4-BE49-F238E27FC236}">
                <a16:creationId xmlns:a16="http://schemas.microsoft.com/office/drawing/2014/main" id="{866BCBDF-CBB6-E64D-96FB-D71912FD290C}"/>
              </a:ext>
            </a:extLst>
          </p:cNvPr>
          <p:cNvSpPr txBox="1"/>
          <p:nvPr userDrawn="1"/>
        </p:nvSpPr>
        <p:spPr>
          <a:xfrm>
            <a:off x="534353" y="3573959"/>
            <a:ext cx="5109210" cy="451941"/>
          </a:xfrm>
          <a:prstGeom prst="rect">
            <a:avLst/>
          </a:prstGeom>
          <a:noFill/>
        </p:spPr>
        <p:txBody>
          <a:bodyPr wrap="square" rtlCol="0">
            <a:noAutofit/>
          </a:bodyPr>
          <a:lstStyle/>
          <a:p>
            <a:pPr>
              <a:lnSpc>
                <a:spcPct val="84000"/>
              </a:lnSpc>
            </a:pPr>
            <a:r>
              <a:rPr lang="en-US" sz="3200" b="1" i="0" u="none">
                <a:solidFill>
                  <a:schemeClr val="accent1"/>
                </a:solidFill>
                <a:latin typeface="Arial Narrow" charset="0"/>
                <a:ea typeface="Arial Narrow" charset="0"/>
                <a:cs typeface="Arial Narrow" charset="0"/>
              </a:rPr>
              <a:t>ENGAGEMENT MENU</a:t>
            </a:r>
          </a:p>
        </p:txBody>
      </p:sp>
      <p:sp>
        <p:nvSpPr>
          <p:cNvPr id="4" name="Text Placeholder 6">
            <a:extLst>
              <a:ext uri="{FF2B5EF4-FFF2-40B4-BE49-F238E27FC236}">
                <a16:creationId xmlns:a16="http://schemas.microsoft.com/office/drawing/2014/main" id="{BB8BCFA2-9EA3-FE43-8760-CD88EDE70E30}"/>
              </a:ext>
            </a:extLst>
          </p:cNvPr>
          <p:cNvSpPr>
            <a:spLocks noGrp="1"/>
          </p:cNvSpPr>
          <p:nvPr>
            <p:ph type="body" sz="quarter" idx="10" hasCustomPrompt="1"/>
          </p:nvPr>
        </p:nvSpPr>
        <p:spPr>
          <a:xfrm>
            <a:off x="530632" y="4081959"/>
            <a:ext cx="6707415" cy="794841"/>
          </a:xfrm>
          <a:prstGeom prst="rect">
            <a:avLst/>
          </a:prstGeom>
        </p:spPr>
        <p:txBody>
          <a:bodyPr/>
          <a:lstStyle>
            <a:lvl1pPr>
              <a:defRPr lang="en-US" sz="1200" b="0" kern="1200" smtClean="0">
                <a:solidFill>
                  <a:schemeClr val="tx1"/>
                </a:solidFill>
                <a:effectLst/>
              </a:defRPr>
            </a:lvl1pPr>
            <a:lvl2pPr>
              <a:defRPr sz="1200">
                <a:latin typeface="+mn-lt"/>
              </a:defRPr>
            </a:lvl2pPr>
            <a:lvl3pPr>
              <a:defRPr sz="1200">
                <a:latin typeface="+mn-lt"/>
              </a:defRPr>
            </a:lvl3pPr>
            <a:lvl4pPr>
              <a:defRPr sz="1200">
                <a:latin typeface="+mn-lt"/>
              </a:defRPr>
            </a:lvl4pPr>
            <a:lvl5pPr>
              <a:defRPr sz="1200">
                <a:latin typeface="+mn-lt"/>
              </a:defRPr>
            </a:lvl5pPr>
          </a:lstStyle>
          <a:p>
            <a:r>
              <a:rPr lang="en-US" sz="1200" b="0" kern="1200">
                <a:solidFill>
                  <a:schemeClr val="tx1"/>
                </a:solidFill>
                <a:effectLst/>
                <a:latin typeface="+mn-lt"/>
                <a:ea typeface="+mn-ea"/>
                <a:cs typeface="+mn-cs"/>
              </a:rPr>
              <a:t>The University of Georgia innovates and advances every day not just because of our amazing students, expert faculty and talented staff, but because of our dedicated, motivated friends and alumni. Whatever you’re interested in, wherever you live, you can find opportunities to connect and engage with UGA.</a:t>
            </a:r>
          </a:p>
        </p:txBody>
      </p:sp>
      <p:sp>
        <p:nvSpPr>
          <p:cNvPr id="5" name="Text Placeholder 8">
            <a:extLst>
              <a:ext uri="{FF2B5EF4-FFF2-40B4-BE49-F238E27FC236}">
                <a16:creationId xmlns:a16="http://schemas.microsoft.com/office/drawing/2014/main" id="{C2D149D6-F849-0941-8C99-E20F185DCE33}"/>
              </a:ext>
            </a:extLst>
          </p:cNvPr>
          <p:cNvSpPr>
            <a:spLocks noGrp="1"/>
          </p:cNvSpPr>
          <p:nvPr>
            <p:ph type="body" sz="quarter" idx="11" hasCustomPrompt="1"/>
          </p:nvPr>
        </p:nvSpPr>
        <p:spPr>
          <a:xfrm>
            <a:off x="2933700" y="4876800"/>
            <a:ext cx="1892300" cy="304800"/>
          </a:xfrm>
          <a:prstGeom prst="rect">
            <a:avLst/>
          </a:prstGeom>
        </p:spPr>
        <p:txBody>
          <a:bodyPr/>
          <a:lstStyle>
            <a:lvl1pPr>
              <a:defRPr sz="1800" b="1">
                <a:latin typeface="+mn-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COMMIT TO…</a:t>
            </a:r>
          </a:p>
        </p:txBody>
      </p:sp>
      <p:sp>
        <p:nvSpPr>
          <p:cNvPr id="6" name="Text Placeholder 8">
            <a:extLst>
              <a:ext uri="{FF2B5EF4-FFF2-40B4-BE49-F238E27FC236}">
                <a16:creationId xmlns:a16="http://schemas.microsoft.com/office/drawing/2014/main" id="{BE98731B-9C35-8145-88C2-26E2845703A1}"/>
              </a:ext>
            </a:extLst>
          </p:cNvPr>
          <p:cNvSpPr>
            <a:spLocks noGrp="1"/>
          </p:cNvSpPr>
          <p:nvPr>
            <p:ph type="body" sz="quarter" idx="12" hasCustomPrompt="1"/>
          </p:nvPr>
        </p:nvSpPr>
        <p:spPr>
          <a:xfrm>
            <a:off x="530632" y="5324377"/>
            <a:ext cx="980668" cy="294282"/>
          </a:xfrm>
          <a:prstGeom prst="rect">
            <a:avLst/>
          </a:prstGeom>
        </p:spPr>
        <p:txBody>
          <a:bodyPr/>
          <a:lstStyle>
            <a:lvl1pPr>
              <a:defRPr sz="2000" b="1">
                <a:solidFill>
                  <a:schemeClr val="accent1"/>
                </a:solidFill>
                <a:latin typeface="+mj-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Georgia</a:t>
            </a:r>
          </a:p>
        </p:txBody>
      </p:sp>
      <p:sp>
        <p:nvSpPr>
          <p:cNvPr id="7" name="Text Placeholder 8">
            <a:extLst>
              <a:ext uri="{FF2B5EF4-FFF2-40B4-BE49-F238E27FC236}">
                <a16:creationId xmlns:a16="http://schemas.microsoft.com/office/drawing/2014/main" id="{64A79094-E9A4-B942-B269-D0C1A420ED66}"/>
              </a:ext>
            </a:extLst>
          </p:cNvPr>
          <p:cNvSpPr>
            <a:spLocks noGrp="1"/>
          </p:cNvSpPr>
          <p:nvPr>
            <p:ph type="body" sz="quarter" idx="13" hasCustomPrompt="1"/>
          </p:nvPr>
        </p:nvSpPr>
        <p:spPr>
          <a:xfrm>
            <a:off x="1752690" y="5324377"/>
            <a:ext cx="1336268" cy="294282"/>
          </a:xfrm>
          <a:prstGeom prst="rect">
            <a:avLst/>
          </a:prstGeom>
        </p:spPr>
        <p:txBody>
          <a:bodyPr/>
          <a:lstStyle>
            <a:lvl1pPr>
              <a:defRPr sz="2000" b="1">
                <a:solidFill>
                  <a:schemeClr val="accent1"/>
                </a:solidFill>
                <a:latin typeface="+mj-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Connection</a:t>
            </a:r>
          </a:p>
        </p:txBody>
      </p:sp>
      <p:sp>
        <p:nvSpPr>
          <p:cNvPr id="8" name="Text Placeholder 8">
            <a:extLst>
              <a:ext uri="{FF2B5EF4-FFF2-40B4-BE49-F238E27FC236}">
                <a16:creationId xmlns:a16="http://schemas.microsoft.com/office/drawing/2014/main" id="{A2D17A77-A685-034A-89D8-E997C64ECE72}"/>
              </a:ext>
            </a:extLst>
          </p:cNvPr>
          <p:cNvSpPr>
            <a:spLocks noGrp="1"/>
          </p:cNvSpPr>
          <p:nvPr>
            <p:ph type="body" sz="quarter" idx="14" hasCustomPrompt="1"/>
          </p:nvPr>
        </p:nvSpPr>
        <p:spPr>
          <a:xfrm>
            <a:off x="3383166" y="5324376"/>
            <a:ext cx="993368" cy="581123"/>
          </a:xfrm>
          <a:prstGeom prst="rect">
            <a:avLst/>
          </a:prstGeom>
        </p:spPr>
        <p:txBody>
          <a:bodyPr/>
          <a:lstStyle>
            <a:lvl1pPr algn="ctr">
              <a:defRPr sz="2000" b="1">
                <a:solidFill>
                  <a:schemeClr val="accent1"/>
                </a:solidFill>
                <a:latin typeface="+mj-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Your Passion</a:t>
            </a:r>
          </a:p>
        </p:txBody>
      </p:sp>
      <p:sp>
        <p:nvSpPr>
          <p:cNvPr id="9" name="Text Placeholder 8">
            <a:extLst>
              <a:ext uri="{FF2B5EF4-FFF2-40B4-BE49-F238E27FC236}">
                <a16:creationId xmlns:a16="http://schemas.microsoft.com/office/drawing/2014/main" id="{9FBB6026-836B-FF43-ADAD-60CA0C9FED4F}"/>
              </a:ext>
            </a:extLst>
          </p:cNvPr>
          <p:cNvSpPr>
            <a:spLocks noGrp="1"/>
          </p:cNvSpPr>
          <p:nvPr>
            <p:ph type="body" sz="quarter" idx="15" hasCustomPrompt="1"/>
          </p:nvPr>
        </p:nvSpPr>
        <p:spPr>
          <a:xfrm>
            <a:off x="4748314" y="5324376"/>
            <a:ext cx="929868" cy="581123"/>
          </a:xfrm>
          <a:prstGeom prst="rect">
            <a:avLst/>
          </a:prstGeom>
        </p:spPr>
        <p:txBody>
          <a:bodyPr/>
          <a:lstStyle>
            <a:lvl1pPr algn="ctr">
              <a:defRPr sz="2000" b="1">
                <a:solidFill>
                  <a:schemeClr val="accent1"/>
                </a:solidFill>
                <a:latin typeface="+mj-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Giving Back</a:t>
            </a:r>
          </a:p>
        </p:txBody>
      </p:sp>
      <p:sp>
        <p:nvSpPr>
          <p:cNvPr id="10" name="Text Placeholder 8">
            <a:extLst>
              <a:ext uri="{FF2B5EF4-FFF2-40B4-BE49-F238E27FC236}">
                <a16:creationId xmlns:a16="http://schemas.microsoft.com/office/drawing/2014/main" id="{21918A0D-1907-9342-8626-B8E4BDE894CF}"/>
              </a:ext>
            </a:extLst>
          </p:cNvPr>
          <p:cNvSpPr>
            <a:spLocks noGrp="1"/>
          </p:cNvSpPr>
          <p:nvPr>
            <p:ph type="body" sz="quarter" idx="16" hasCustomPrompt="1"/>
          </p:nvPr>
        </p:nvSpPr>
        <p:spPr>
          <a:xfrm>
            <a:off x="6066676" y="5324376"/>
            <a:ext cx="1171371" cy="581123"/>
          </a:xfrm>
          <a:prstGeom prst="rect">
            <a:avLst/>
          </a:prstGeom>
        </p:spPr>
        <p:txBody>
          <a:bodyPr/>
          <a:lstStyle>
            <a:lvl1pPr algn="ctr">
              <a:defRPr sz="2000" b="1">
                <a:solidFill>
                  <a:schemeClr val="accent1"/>
                </a:solidFill>
                <a:latin typeface="+mj-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a:t>Advocacy</a:t>
            </a:r>
          </a:p>
        </p:txBody>
      </p:sp>
      <p:sp>
        <p:nvSpPr>
          <p:cNvPr id="11" name="Text Placeholder 16">
            <a:extLst>
              <a:ext uri="{FF2B5EF4-FFF2-40B4-BE49-F238E27FC236}">
                <a16:creationId xmlns:a16="http://schemas.microsoft.com/office/drawing/2014/main" id="{0D07F631-313F-AA4B-B865-50273822BECB}"/>
              </a:ext>
            </a:extLst>
          </p:cNvPr>
          <p:cNvSpPr>
            <a:spLocks noGrp="1"/>
          </p:cNvSpPr>
          <p:nvPr>
            <p:ph type="body" sz="quarter" idx="17" hasCustomPrompt="1"/>
          </p:nvPr>
        </p:nvSpPr>
        <p:spPr>
          <a:xfrm>
            <a:off x="530225" y="5905500"/>
            <a:ext cx="1108075" cy="2374900"/>
          </a:xfrm>
          <a:prstGeom prst="rect">
            <a:avLst/>
          </a:prstGeom>
        </p:spPr>
        <p:txBody>
          <a:bodyPr/>
          <a:lstStyle>
            <a:lvl1pPr marL="171450" indent="-171450">
              <a:buFont typeface="Arial" panose="020B0604020202020204" pitchFamily="34" charset="0"/>
              <a:buChar char="•"/>
              <a:defRPr sz="105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Visit the best campus in America</a:t>
            </a:r>
          </a:p>
          <a:p>
            <a:pPr lvl="0"/>
            <a:r>
              <a:rPr lang="en-US"/>
              <a:t>Follow UGA and the UGA Alumni Association on social media</a:t>
            </a:r>
          </a:p>
          <a:p>
            <a:pPr lvl="0"/>
            <a:r>
              <a:rPr lang="en-US"/>
              <a:t>Sign up for the UGA Today newsletter</a:t>
            </a:r>
          </a:p>
        </p:txBody>
      </p:sp>
      <p:sp>
        <p:nvSpPr>
          <p:cNvPr id="12" name="Text Placeholder 16">
            <a:extLst>
              <a:ext uri="{FF2B5EF4-FFF2-40B4-BE49-F238E27FC236}">
                <a16:creationId xmlns:a16="http://schemas.microsoft.com/office/drawing/2014/main" id="{97945557-0A0C-B14F-B49B-E3A6DF335F53}"/>
              </a:ext>
            </a:extLst>
          </p:cNvPr>
          <p:cNvSpPr>
            <a:spLocks noGrp="1"/>
          </p:cNvSpPr>
          <p:nvPr>
            <p:ph type="body" sz="quarter" idx="18" hasCustomPrompt="1"/>
          </p:nvPr>
        </p:nvSpPr>
        <p:spPr>
          <a:xfrm>
            <a:off x="1851025" y="5905500"/>
            <a:ext cx="1108075" cy="2463800"/>
          </a:xfrm>
          <a:prstGeom prst="rect">
            <a:avLst/>
          </a:prstGeom>
        </p:spPr>
        <p:txBody>
          <a:bodyPr/>
          <a:lstStyle>
            <a:lvl1pPr marL="171450" indent="-171450">
              <a:buFont typeface="Arial" panose="020B0604020202020204" pitchFamily="34" charset="0"/>
              <a:buChar char="•"/>
              <a:defRPr sz="105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Reunite with college friends at Alumni Weekend</a:t>
            </a:r>
          </a:p>
          <a:p>
            <a:pPr lvl="0"/>
            <a:r>
              <a:rPr lang="en-US"/>
              <a:t>Attend a UGA Alumni Chapter event</a:t>
            </a:r>
          </a:p>
          <a:p>
            <a:pPr lvl="0"/>
            <a:r>
              <a:rPr lang="en-US"/>
              <a:t>Join Digital Dawgs and share UGA social media posts</a:t>
            </a:r>
          </a:p>
        </p:txBody>
      </p:sp>
      <p:sp>
        <p:nvSpPr>
          <p:cNvPr id="13" name="Text Placeholder 16">
            <a:extLst>
              <a:ext uri="{FF2B5EF4-FFF2-40B4-BE49-F238E27FC236}">
                <a16:creationId xmlns:a16="http://schemas.microsoft.com/office/drawing/2014/main" id="{31D69D17-EECF-C04A-8F6C-92390ED6752F}"/>
              </a:ext>
            </a:extLst>
          </p:cNvPr>
          <p:cNvSpPr>
            <a:spLocks noGrp="1"/>
          </p:cNvSpPr>
          <p:nvPr>
            <p:ph type="body" sz="quarter" idx="19" hasCustomPrompt="1"/>
          </p:nvPr>
        </p:nvSpPr>
        <p:spPr>
          <a:xfrm>
            <a:off x="3336925" y="6019800"/>
            <a:ext cx="1108075" cy="2463800"/>
          </a:xfrm>
          <a:prstGeom prst="rect">
            <a:avLst/>
          </a:prstGeom>
        </p:spPr>
        <p:txBody>
          <a:bodyPr/>
          <a:lstStyle>
            <a:lvl1pPr marL="171450" indent="-171450">
              <a:buFont typeface="Arial" panose="020B0604020202020204" pitchFamily="34" charset="0"/>
              <a:buChar char="•"/>
              <a:defRPr sz="105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Join the UGA Mentor Program</a:t>
            </a:r>
          </a:p>
          <a:p>
            <a:pPr lvl="0"/>
            <a:r>
              <a:rPr lang="en-US"/>
              <a:t>Make a Bulldog 100, 40 Under 40 or UGA Alumni Award nomination</a:t>
            </a:r>
          </a:p>
          <a:p>
            <a:pPr lvl="0"/>
            <a:r>
              <a:rPr lang="en-US"/>
              <a:t>Speak to a class about your area of expertise</a:t>
            </a:r>
          </a:p>
        </p:txBody>
      </p:sp>
      <p:sp>
        <p:nvSpPr>
          <p:cNvPr id="14" name="Text Placeholder 16">
            <a:extLst>
              <a:ext uri="{FF2B5EF4-FFF2-40B4-BE49-F238E27FC236}">
                <a16:creationId xmlns:a16="http://schemas.microsoft.com/office/drawing/2014/main" id="{2DE762E1-16DA-2F48-B756-4D4F2C27A67E}"/>
              </a:ext>
            </a:extLst>
          </p:cNvPr>
          <p:cNvSpPr>
            <a:spLocks noGrp="1"/>
          </p:cNvSpPr>
          <p:nvPr>
            <p:ph type="body" sz="quarter" idx="20" hasCustomPrompt="1"/>
          </p:nvPr>
        </p:nvSpPr>
        <p:spPr>
          <a:xfrm>
            <a:off x="4683125" y="6019800"/>
            <a:ext cx="1171575" cy="2463800"/>
          </a:xfrm>
          <a:prstGeom prst="rect">
            <a:avLst/>
          </a:prstGeom>
        </p:spPr>
        <p:txBody>
          <a:bodyPr/>
          <a:lstStyle>
            <a:lvl1pPr marL="171450" indent="-171450">
              <a:buFont typeface="Arial" panose="020B0604020202020204" pitchFamily="34" charset="0"/>
              <a:buChar char="•"/>
              <a:defRPr sz="105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Give to your preferred school, college or cause at </a:t>
            </a:r>
            <a:r>
              <a:rPr lang="en-US" err="1"/>
              <a:t>give.uga.edu</a:t>
            </a:r>
            <a:endParaRPr lang="en-US"/>
          </a:p>
          <a:p>
            <a:pPr lvl="0"/>
            <a:r>
              <a:rPr lang="en-US"/>
              <a:t>Establish a planned gift to the UGA Foundation</a:t>
            </a:r>
          </a:p>
          <a:p>
            <a:pPr lvl="0"/>
            <a:r>
              <a:rPr lang="en-US"/>
              <a:t>Contact the UGA Foundation to discuss your philanthropic goals</a:t>
            </a:r>
          </a:p>
        </p:txBody>
      </p:sp>
      <p:sp>
        <p:nvSpPr>
          <p:cNvPr id="15" name="Text Placeholder 16">
            <a:extLst>
              <a:ext uri="{FF2B5EF4-FFF2-40B4-BE49-F238E27FC236}">
                <a16:creationId xmlns:a16="http://schemas.microsoft.com/office/drawing/2014/main" id="{FF315D37-36C7-574A-AC7A-3E32261C5B98}"/>
              </a:ext>
            </a:extLst>
          </p:cNvPr>
          <p:cNvSpPr>
            <a:spLocks noGrp="1"/>
          </p:cNvSpPr>
          <p:nvPr>
            <p:ph type="body" sz="quarter" idx="21" hasCustomPrompt="1"/>
          </p:nvPr>
        </p:nvSpPr>
        <p:spPr>
          <a:xfrm>
            <a:off x="6105525" y="5905500"/>
            <a:ext cx="1108075" cy="2463800"/>
          </a:xfrm>
          <a:prstGeom prst="rect">
            <a:avLst/>
          </a:prstGeom>
        </p:spPr>
        <p:txBody>
          <a:bodyPr/>
          <a:lstStyle>
            <a:lvl1pPr marL="171450" indent="-171450">
              <a:buFont typeface="Arial" panose="020B0604020202020204" pitchFamily="34" charset="0"/>
              <a:buChar char="•"/>
              <a:defRPr sz="105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Host a UGA student event at your workplace</a:t>
            </a:r>
          </a:p>
          <a:p>
            <a:pPr lvl="0"/>
            <a:r>
              <a:rPr lang="en-US"/>
              <a:t>Join a UGA volunteer board</a:t>
            </a:r>
          </a:p>
          <a:p>
            <a:pPr lvl="0"/>
            <a:r>
              <a:rPr lang="en-US"/>
              <a:t>Connect your business with UGA’s Corporate Relations team</a:t>
            </a:r>
          </a:p>
        </p:txBody>
      </p:sp>
    </p:spTree>
    <p:extLst>
      <p:ext uri="{BB962C8B-B14F-4D97-AF65-F5344CB8AC3E}">
        <p14:creationId xmlns:p14="http://schemas.microsoft.com/office/powerpoint/2010/main" val="603499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654EEC-36AF-AD40-AAFE-FCD29691BE23}"/>
              </a:ext>
            </a:extLst>
          </p:cNvPr>
          <p:cNvSpPr/>
          <p:nvPr userDrawn="1"/>
        </p:nvSpPr>
        <p:spPr>
          <a:xfrm>
            <a:off x="314325" y="9125712"/>
            <a:ext cx="7129463" cy="73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457200"/>
            <a:ext cx="6858001" cy="9168920"/>
          </a:xfrm>
          <a:prstGeom prst="rect">
            <a:avLst/>
          </a:prstGeom>
        </p:spPr>
      </p:pic>
      <p:cxnSp>
        <p:nvCxnSpPr>
          <p:cNvPr id="14" name="Straight Connector 13"/>
          <p:cNvCxnSpPr/>
          <p:nvPr userDrawn="1"/>
        </p:nvCxnSpPr>
        <p:spPr>
          <a:xfrm>
            <a:off x="0" y="5534526"/>
            <a:ext cx="7772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7900738"/>
            <a:ext cx="7772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4165600" y="5724723"/>
            <a:ext cx="2895600" cy="307777"/>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1"/>
              <a:t>CONTACT INFORMATION</a:t>
            </a:r>
          </a:p>
        </p:txBody>
      </p:sp>
      <p:sp>
        <p:nvSpPr>
          <p:cNvPr id="19" name="Text Placeholder 18"/>
          <p:cNvSpPr>
            <a:spLocks noGrp="1"/>
          </p:cNvSpPr>
          <p:nvPr>
            <p:ph type="body" sz="quarter" idx="11" hasCustomPrompt="1"/>
          </p:nvPr>
        </p:nvSpPr>
        <p:spPr>
          <a:xfrm>
            <a:off x="4165600" y="6032500"/>
            <a:ext cx="2895600" cy="1079500"/>
          </a:xfrm>
          <a:prstGeom prst="rect">
            <a:avLst/>
          </a:prstGeom>
        </p:spPr>
        <p:txBody>
          <a:bodyPr/>
          <a:lstStyle>
            <a:lvl1pPr>
              <a:lnSpc>
                <a:spcPct val="100000"/>
              </a:lnSpc>
              <a:spcBef>
                <a:spcPts val="0"/>
              </a:spcBef>
              <a:defRPr sz="1200" baseline="0">
                <a:latin typeface="+mn-lt"/>
              </a:defRPr>
            </a:lvl1pPr>
          </a:lstStyle>
          <a:p>
            <a:pPr lvl="0"/>
            <a:r>
              <a:rPr lang="en-US"/>
              <a:t>Contact info here</a:t>
            </a:r>
          </a:p>
        </p:txBody>
      </p:sp>
      <p:pic>
        <p:nvPicPr>
          <p:cNvPr id="3" name="Picture 2">
            <a:extLst>
              <a:ext uri="{FF2B5EF4-FFF2-40B4-BE49-F238E27FC236}">
                <a16:creationId xmlns:a16="http://schemas.microsoft.com/office/drawing/2014/main" id="{C37D9429-EB94-194D-A6B1-31ECFF2A60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8974" y="8302882"/>
            <a:ext cx="2364087" cy="773188"/>
          </a:xfrm>
          <a:prstGeom prst="rect">
            <a:avLst/>
          </a:prstGeom>
        </p:spPr>
      </p:pic>
    </p:spTree>
    <p:extLst>
      <p:ext uri="{BB962C8B-B14F-4D97-AF65-F5344CB8AC3E}">
        <p14:creationId xmlns:p14="http://schemas.microsoft.com/office/powerpoint/2010/main" val="190230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920D4-25B2-3F4D-A49C-C21AA46052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4352" y="794750"/>
            <a:ext cx="6702425" cy="2198687"/>
          </a:xfrm>
          <a:prstGeom prst="rect">
            <a:avLst/>
          </a:prstGeom>
        </p:spPr>
      </p:pic>
      <p:sp>
        <p:nvSpPr>
          <p:cNvPr id="20" name="Picture Placeholder 19"/>
          <p:cNvSpPr>
            <a:spLocks noGrp="1"/>
          </p:cNvSpPr>
          <p:nvPr>
            <p:ph type="pic" sz="quarter" idx="15"/>
          </p:nvPr>
        </p:nvSpPr>
        <p:spPr>
          <a:xfrm>
            <a:off x="534988" y="794750"/>
            <a:ext cx="6702425" cy="2198687"/>
          </a:xfrm>
          <a:prstGeom prst="rect">
            <a:avLst/>
          </a:prstGeom>
        </p:spPr>
        <p:txBody>
          <a:bodyPr/>
          <a:lstStyle/>
          <a:p>
            <a:r>
              <a:rPr lang="en-US"/>
              <a:t>Drag picture to placeholder or click icon to add</a:t>
            </a:r>
          </a:p>
        </p:txBody>
      </p:sp>
      <p:sp>
        <p:nvSpPr>
          <p:cNvPr id="14" name="Text Placeholder 13"/>
          <p:cNvSpPr>
            <a:spLocks noGrp="1"/>
          </p:cNvSpPr>
          <p:nvPr>
            <p:ph type="body" sz="quarter" idx="13" hasCustomPrompt="1"/>
          </p:nvPr>
        </p:nvSpPr>
        <p:spPr>
          <a:xfrm>
            <a:off x="534988" y="4349988"/>
            <a:ext cx="4395219" cy="4086651"/>
          </a:xfrm>
          <a:prstGeom prst="rect">
            <a:avLst/>
          </a:prstGeom>
        </p:spPr>
        <p:txBody>
          <a:bodyPr>
            <a:normAutofit/>
          </a:bodyPr>
          <a:lstStyle>
            <a:lvl1pPr>
              <a:lnSpc>
                <a:spcPct val="100000"/>
              </a:lnSpc>
              <a:spcBef>
                <a:spcPts val="0"/>
              </a:spcBef>
              <a:defRPr sz="1600">
                <a:latin typeface="+mn-lt"/>
              </a:defRPr>
            </a:lvl1pPr>
          </a:lstStyle>
          <a:p>
            <a:pPr lvl="0"/>
            <a:r>
              <a:rPr lang="en-US"/>
              <a:t>Contents</a:t>
            </a:r>
          </a:p>
          <a:p>
            <a:pPr lvl="0"/>
            <a:endParaRPr lang="en-US"/>
          </a:p>
          <a:p>
            <a:pPr lvl="0"/>
            <a:r>
              <a:rPr lang="en-US"/>
              <a:t>Contents</a:t>
            </a:r>
          </a:p>
          <a:p>
            <a:pPr lvl="0"/>
            <a:endParaRPr lang="en-US"/>
          </a:p>
          <a:p>
            <a:pPr lvl="0"/>
            <a:r>
              <a:rPr lang="en-US"/>
              <a:t>Contents</a:t>
            </a:r>
          </a:p>
        </p:txBody>
      </p:sp>
      <p:sp>
        <p:nvSpPr>
          <p:cNvPr id="15" name="Text Placeholder 13"/>
          <p:cNvSpPr>
            <a:spLocks noGrp="1"/>
          </p:cNvSpPr>
          <p:nvPr>
            <p:ph type="body" sz="quarter" idx="14" hasCustomPrompt="1"/>
          </p:nvPr>
        </p:nvSpPr>
        <p:spPr>
          <a:xfrm>
            <a:off x="4930207" y="4349655"/>
            <a:ext cx="1118101" cy="4086984"/>
          </a:xfrm>
          <a:prstGeom prst="rect">
            <a:avLst/>
          </a:prstGeom>
        </p:spPr>
        <p:txBody>
          <a:bodyPr>
            <a:normAutofit/>
          </a:bodyPr>
          <a:lstStyle>
            <a:lvl1pPr algn="r">
              <a:lnSpc>
                <a:spcPct val="100000"/>
              </a:lnSpc>
              <a:spcBef>
                <a:spcPts val="0"/>
              </a:spcBef>
              <a:defRPr sz="1600">
                <a:latin typeface="+mn-lt"/>
              </a:defRPr>
            </a:lvl1pPr>
          </a:lstStyle>
          <a:p>
            <a:pPr lvl="0"/>
            <a:r>
              <a:rPr lang="en-US"/>
              <a:t>Page #</a:t>
            </a:r>
          </a:p>
          <a:p>
            <a:pPr lvl="0"/>
            <a:endParaRPr lang="en-US"/>
          </a:p>
          <a:p>
            <a:pPr lvl="0"/>
            <a:r>
              <a:rPr lang="en-US"/>
              <a:t>Page #</a:t>
            </a:r>
          </a:p>
          <a:p>
            <a:pPr lvl="0"/>
            <a:endParaRPr lang="en-US"/>
          </a:p>
          <a:p>
            <a:pPr lvl="0"/>
            <a:r>
              <a:rPr lang="en-US"/>
              <a:t>Page #</a:t>
            </a:r>
          </a:p>
        </p:txBody>
      </p:sp>
      <p:sp>
        <p:nvSpPr>
          <p:cNvPr id="11" name="TextBox 10"/>
          <p:cNvSpPr txBox="1"/>
          <p:nvPr userDrawn="1"/>
        </p:nvSpPr>
        <p:spPr>
          <a:xfrm>
            <a:off x="534352" y="3256214"/>
            <a:ext cx="6703695" cy="830997"/>
          </a:xfrm>
          <a:prstGeom prst="rect">
            <a:avLst/>
          </a:prstGeom>
          <a:noFill/>
        </p:spPr>
        <p:txBody>
          <a:bodyPr wrap="square" rtlCol="0">
            <a:spAutoFit/>
          </a:bodyPr>
          <a:lstStyle/>
          <a:p>
            <a:r>
              <a:rPr lang="en-US" sz="4800" b="1" i="0" u="none">
                <a:solidFill>
                  <a:schemeClr val="accent1"/>
                </a:solidFill>
                <a:latin typeface="Arial Narrow" charset="0"/>
                <a:ea typeface="Arial Narrow" charset="0"/>
                <a:cs typeface="Arial Narrow" charset="0"/>
              </a:rPr>
              <a:t>TABLE OF CONTENTS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Sheet, Basic - Exampl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F13485-7CDD-144A-89D1-54F511201C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4353" y="794751"/>
            <a:ext cx="6703055" cy="1946263"/>
          </a:xfrm>
          <a:prstGeom prst="rect">
            <a:avLst/>
          </a:prstGeom>
        </p:spPr>
      </p:pic>
      <p:cxnSp>
        <p:nvCxnSpPr>
          <p:cNvPr id="9" name="Straight Connector 8"/>
          <p:cNvCxnSpPr/>
          <p:nvPr/>
        </p:nvCxnSpPr>
        <p:spPr>
          <a:xfrm>
            <a:off x="5049500" y="3288632"/>
            <a:ext cx="0" cy="548640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4353" y="2837477"/>
            <a:ext cx="4280535" cy="646331"/>
          </a:xfrm>
          <a:prstGeom prst="rect">
            <a:avLst/>
          </a:prstGeom>
          <a:noFill/>
        </p:spPr>
        <p:txBody>
          <a:bodyPr wrap="square" rtlCol="0">
            <a:spAutoFit/>
          </a:bodyPr>
          <a:lstStyle/>
          <a:p>
            <a:r>
              <a:rPr lang="en-US" sz="3600" b="1" i="0" u="none">
                <a:solidFill>
                  <a:schemeClr val="accent1"/>
                </a:solidFill>
                <a:latin typeface="Arial Narrow" charset="0"/>
                <a:ea typeface="Arial Narrow" charset="0"/>
                <a:cs typeface="Arial Narrow" charset="0"/>
              </a:rPr>
              <a:t>FACT SHEET, BASIC</a:t>
            </a:r>
          </a:p>
        </p:txBody>
      </p:sp>
      <p:sp>
        <p:nvSpPr>
          <p:cNvPr id="12" name="TextBox 11"/>
          <p:cNvSpPr txBox="1"/>
          <p:nvPr/>
        </p:nvSpPr>
        <p:spPr>
          <a:xfrm>
            <a:off x="5182871" y="6132323"/>
            <a:ext cx="2054542" cy="307777"/>
          </a:xfrm>
          <a:prstGeom prst="rect">
            <a:avLst/>
          </a:prstGeom>
          <a:noFill/>
        </p:spPr>
        <p:txBody>
          <a:bodyPr wrap="square" rtlCol="0">
            <a:spAutoFit/>
          </a:bodyPr>
          <a:lstStyle/>
          <a:p>
            <a:r>
              <a:rPr lang="en-US" sz="1400" b="1" i="1">
                <a:solidFill>
                  <a:schemeClr val="tx1"/>
                </a:solidFill>
                <a:latin typeface="+mn-lt"/>
                <a:ea typeface="Merriweather" charset="0"/>
                <a:cs typeface="Merriweather" charset="0"/>
              </a:rPr>
              <a:t>Founded in 1785</a:t>
            </a:r>
            <a:endParaRPr lang="en-US" sz="1050" b="1" i="1">
              <a:solidFill>
                <a:schemeClr val="tx1"/>
              </a:solidFill>
              <a:latin typeface="+mn-lt"/>
              <a:ea typeface="Merriweather" charset="0"/>
              <a:cs typeface="Merriweather" charset="0"/>
            </a:endParaRPr>
          </a:p>
        </p:txBody>
      </p:sp>
      <p:sp>
        <p:nvSpPr>
          <p:cNvPr id="13" name="TextBox 12"/>
          <p:cNvSpPr txBox="1"/>
          <p:nvPr/>
        </p:nvSpPr>
        <p:spPr>
          <a:xfrm>
            <a:off x="5182871" y="6772732"/>
            <a:ext cx="2054542" cy="1600438"/>
          </a:xfrm>
          <a:prstGeom prst="rect">
            <a:avLst/>
          </a:prstGeom>
          <a:noFill/>
        </p:spPr>
        <p:txBody>
          <a:bodyPr wrap="square" rtlCol="0">
            <a:spAutoFit/>
          </a:bodyPr>
          <a:lstStyle/>
          <a:p>
            <a:r>
              <a:rPr lang="en-US" sz="1400" b="1" i="1" baseline="0">
                <a:latin typeface="+mn-lt"/>
                <a:ea typeface="Merriweather" charset="0"/>
                <a:cs typeface="Merriweather" charset="0"/>
              </a:rPr>
              <a:t>Ranked by US News &amp; World Report as</a:t>
            </a: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4</a:t>
            </a:r>
            <a:r>
              <a:rPr lang="en-US" sz="1800" b="1" i="0" baseline="30000">
                <a:solidFill>
                  <a:schemeClr val="accent1"/>
                </a:solidFill>
                <a:latin typeface="+mn-lt"/>
                <a:ea typeface="Merriweather" charset="0"/>
                <a:cs typeface="Merriweather" charset="0"/>
              </a:rPr>
              <a:t>th</a:t>
            </a:r>
            <a:r>
              <a:rPr lang="en-US" sz="1600" b="1" i="1" baseline="0">
                <a:latin typeface="+mn-lt"/>
                <a:ea typeface="Merriweather" charset="0"/>
                <a:cs typeface="Merriweather" charset="0"/>
              </a:rPr>
              <a:t> </a:t>
            </a:r>
            <a:r>
              <a:rPr lang="en-US" sz="1400" b="1" i="1" baseline="0">
                <a:latin typeface="+mn-lt"/>
                <a:ea typeface="Merriweather" charset="0"/>
                <a:cs typeface="Merriweather" charset="0"/>
              </a:rPr>
              <a:t>in this</a:t>
            </a:r>
            <a:endParaRPr lang="en-US" sz="1600" b="1" i="1" baseline="0">
              <a:latin typeface="+mn-lt"/>
              <a:ea typeface="Merriweather" charset="0"/>
              <a:cs typeface="Merriweather" charset="0"/>
            </a:endParaRP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7</a:t>
            </a:r>
            <a:r>
              <a:rPr lang="en-US" sz="1800" b="1" i="0" baseline="30000">
                <a:solidFill>
                  <a:schemeClr val="accent1"/>
                </a:solidFill>
                <a:latin typeface="+mn-lt"/>
                <a:ea typeface="Merriweather" charset="0"/>
                <a:cs typeface="Merriweather" charset="0"/>
              </a:rPr>
              <a:t>th</a:t>
            </a:r>
            <a:r>
              <a:rPr lang="en-US" sz="1600" b="1" i="1" baseline="0">
                <a:latin typeface="+mn-lt"/>
                <a:ea typeface="Merriweather" charset="0"/>
                <a:cs typeface="Merriweather" charset="0"/>
              </a:rPr>
              <a:t> </a:t>
            </a:r>
            <a:r>
              <a:rPr lang="en-US" sz="1400" b="1" i="1" baseline="0">
                <a:latin typeface="+mn-lt"/>
                <a:ea typeface="Merriweather" charset="0"/>
                <a:cs typeface="Merriweather" charset="0"/>
              </a:rPr>
              <a:t>in that</a:t>
            </a:r>
            <a:endParaRPr lang="en-US" sz="1600" b="1" i="1" baseline="0">
              <a:latin typeface="+mn-lt"/>
              <a:ea typeface="Merriweather" charset="0"/>
              <a:cs typeface="Merriweather" charset="0"/>
            </a:endParaRPr>
          </a:p>
          <a:p>
            <a:pPr marL="285750" indent="-285750">
              <a:buClr>
                <a:schemeClr val="tx1"/>
              </a:buClr>
              <a:buFont typeface="Arial" charset="0"/>
              <a:buChar char="•"/>
            </a:pPr>
            <a:r>
              <a:rPr lang="en-US" sz="1800" b="1" i="0" baseline="0">
                <a:solidFill>
                  <a:schemeClr val="accent1"/>
                </a:solidFill>
                <a:latin typeface="+mn-lt"/>
                <a:ea typeface="Merriweather" charset="0"/>
                <a:cs typeface="Merriweather" charset="0"/>
              </a:rPr>
              <a:t>2</a:t>
            </a:r>
            <a:r>
              <a:rPr lang="en-US" sz="1800" b="1" i="0" baseline="30000">
                <a:solidFill>
                  <a:schemeClr val="accent1"/>
                </a:solidFill>
                <a:latin typeface="+mn-lt"/>
                <a:ea typeface="Merriweather" charset="0"/>
                <a:cs typeface="Merriweather" charset="0"/>
              </a:rPr>
              <a:t>nd</a:t>
            </a:r>
            <a:r>
              <a:rPr lang="en-US" sz="1600" b="1" i="1" baseline="0">
                <a:latin typeface="+mn-lt"/>
                <a:ea typeface="Merriweather" charset="0"/>
                <a:cs typeface="Merriweather" charset="0"/>
              </a:rPr>
              <a:t> </a:t>
            </a:r>
            <a:r>
              <a:rPr lang="en-US" sz="1400" b="1" i="1" baseline="0">
                <a:latin typeface="+mn-lt"/>
                <a:ea typeface="Merriweather" charset="0"/>
                <a:cs typeface="Merriweather" charset="0"/>
              </a:rPr>
              <a:t>among those</a:t>
            </a:r>
            <a:endParaRPr lang="en-US" sz="1600" b="1" i="1" baseline="0">
              <a:latin typeface="+mn-lt"/>
              <a:ea typeface="Merriweather" charset="0"/>
              <a:cs typeface="Merriweather" charset="0"/>
            </a:endParaRPr>
          </a:p>
        </p:txBody>
      </p:sp>
      <p:sp>
        <p:nvSpPr>
          <p:cNvPr id="4" name="TextBox 3"/>
          <p:cNvSpPr txBox="1"/>
          <p:nvPr/>
        </p:nvSpPr>
        <p:spPr>
          <a:xfrm>
            <a:off x="534353" y="3484981"/>
            <a:ext cx="4280535" cy="4708981"/>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ipsum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posuere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rutrum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enim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vehicula</a:t>
            </a:r>
            <a:r>
              <a:rPr lang="en-US" sz="1200" b="0" i="0" kern="1200">
                <a:solidFill>
                  <a:schemeClr val="tx1"/>
                </a:solidFill>
                <a:effectLst/>
                <a:latin typeface="+mn-lt"/>
                <a:ea typeface="Merriweather" charset="0"/>
                <a:cs typeface="Merriweather" charset="0"/>
              </a:rPr>
              <a:t> nisi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Donec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ultrices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placerat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mauris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blandit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eu</a:t>
            </a:r>
            <a:r>
              <a:rPr lang="en-US" sz="1200" b="0" i="0" kern="1200">
                <a:solidFill>
                  <a:schemeClr val="tx1"/>
                </a:solidFill>
                <a:effectLst/>
                <a:latin typeface="+mn-lt"/>
                <a:ea typeface="Merriweather" charset="0"/>
                <a:cs typeface="Merriweather" charset="0"/>
              </a:rPr>
              <a:t> sem.</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p:txBody>
      </p:sp>
      <p:cxnSp>
        <p:nvCxnSpPr>
          <p:cNvPr id="15" name="Straight Connector 14"/>
          <p:cNvCxnSpPr/>
          <p:nvPr userDrawn="1"/>
        </p:nvCxnSpPr>
        <p:spPr>
          <a:xfrm>
            <a:off x="5049500" y="3288632"/>
            <a:ext cx="0" cy="548640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182871" y="4460829"/>
            <a:ext cx="2054542" cy="1238031"/>
          </a:xfrm>
          <a:prstGeom prst="rect">
            <a:avLst/>
          </a:prstGeom>
          <a:noFill/>
        </p:spPr>
        <p:txBody>
          <a:bodyPr wrap="square" rtlCol="0">
            <a:spAutoFit/>
          </a:bodyPr>
          <a:lstStyle/>
          <a:p>
            <a:r>
              <a:rPr lang="en-US" sz="1400" b="1" i="1">
                <a:latin typeface="+mn-lt"/>
                <a:ea typeface="Merriweather" charset="0"/>
                <a:cs typeface="Merriweather" charset="0"/>
              </a:rPr>
              <a:t>Programs</a:t>
            </a:r>
            <a:r>
              <a:rPr lang="en-US" sz="1400" b="1" i="1" baseline="0">
                <a:latin typeface="+mn-lt"/>
                <a:ea typeface="Merriweather" charset="0"/>
                <a:cs typeface="Merriweather" charset="0"/>
              </a:rPr>
              <a:t> </a:t>
            </a:r>
            <a:r>
              <a:rPr lang="en-US" sz="1400" b="1" i="1">
                <a:latin typeface="+mn-lt"/>
                <a:ea typeface="Merriweather" charset="0"/>
                <a:cs typeface="Merriweather" charset="0"/>
              </a:rPr>
              <a:t>available</a:t>
            </a:r>
          </a:p>
          <a:p>
            <a:pPr marL="285750" indent="-285750">
              <a:lnSpc>
                <a:spcPct val="150000"/>
              </a:lnSpc>
              <a:spcBef>
                <a:spcPts val="0"/>
              </a:spcBef>
              <a:buFont typeface="Arial" charset="0"/>
              <a:buChar char="•"/>
            </a:pPr>
            <a:r>
              <a:rPr lang="en-US" sz="1400" b="0" i="0">
                <a:latin typeface="+mn-lt"/>
                <a:ea typeface="Merriweather" charset="0"/>
                <a:cs typeface="Merriweather" charset="0"/>
              </a:rPr>
              <a:t>Program</a:t>
            </a:r>
            <a:r>
              <a:rPr lang="en-US" sz="1400" b="0" i="0" baseline="0">
                <a:latin typeface="+mn-lt"/>
                <a:ea typeface="Merriweather" charset="0"/>
                <a:cs typeface="Merriweather" charset="0"/>
              </a:rPr>
              <a:t> A</a:t>
            </a:r>
          </a:p>
          <a:p>
            <a:pPr marL="285750" indent="-285750">
              <a:lnSpc>
                <a:spcPct val="150000"/>
              </a:lnSpc>
              <a:spcBef>
                <a:spcPts val="0"/>
              </a:spcBef>
              <a:buFont typeface="Arial" charset="0"/>
              <a:buChar char="•"/>
            </a:pPr>
            <a:r>
              <a:rPr lang="en-US" sz="1400" b="0" i="0" baseline="0">
                <a:latin typeface="+mn-lt"/>
                <a:ea typeface="Merriweather" charset="0"/>
                <a:cs typeface="Merriweather" charset="0"/>
              </a:rPr>
              <a:t>Program B</a:t>
            </a:r>
          </a:p>
          <a:p>
            <a:pPr marL="285750" indent="-285750">
              <a:lnSpc>
                <a:spcPct val="150000"/>
              </a:lnSpc>
              <a:spcBef>
                <a:spcPts val="0"/>
              </a:spcBef>
              <a:buFont typeface="Arial" charset="0"/>
              <a:buChar char="•"/>
            </a:pPr>
            <a:r>
              <a:rPr lang="en-US" sz="1400" b="0" i="0" baseline="0">
                <a:latin typeface="+mn-lt"/>
                <a:ea typeface="Merriweather" charset="0"/>
                <a:cs typeface="Merriweather" charset="0"/>
              </a:rPr>
              <a:t>Program C</a:t>
            </a:r>
            <a:endParaRPr lang="en-US" sz="1400" b="0" i="0">
              <a:latin typeface="+mn-lt"/>
              <a:ea typeface="Merriweather" charset="0"/>
              <a:cs typeface="Merriweather" charset="0"/>
            </a:endParaRPr>
          </a:p>
        </p:txBody>
      </p:sp>
      <p:sp>
        <p:nvSpPr>
          <p:cNvPr id="7" name="TextBox 6"/>
          <p:cNvSpPr txBox="1"/>
          <p:nvPr userDrawn="1"/>
        </p:nvSpPr>
        <p:spPr>
          <a:xfrm>
            <a:off x="5182871" y="3411813"/>
            <a:ext cx="2054541" cy="615553"/>
          </a:xfrm>
          <a:prstGeom prst="rect">
            <a:avLst/>
          </a:prstGeom>
          <a:noFill/>
        </p:spPr>
        <p:txBody>
          <a:bodyPr wrap="square" rtlCol="0">
            <a:spAutoFit/>
          </a:bodyPr>
          <a:lstStyle/>
          <a:p>
            <a:r>
              <a:rPr lang="en-US" sz="2000" b="1" i="0">
                <a:solidFill>
                  <a:schemeClr val="accent1"/>
                </a:solidFill>
              </a:rPr>
              <a:t>1st</a:t>
            </a:r>
            <a:r>
              <a:rPr lang="en-US" sz="1800" b="1" i="1"/>
              <a:t> </a:t>
            </a:r>
            <a:r>
              <a:rPr lang="en-US" sz="1400" b="1" i="1"/>
              <a:t>among peer universities</a:t>
            </a:r>
            <a:endParaRPr lang="en-US" sz="1600" b="1" i="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Sheet, Basic - Template">
    <p:spTree>
      <p:nvGrpSpPr>
        <p:cNvPr id="1" name=""/>
        <p:cNvGrpSpPr/>
        <p:nvPr/>
      </p:nvGrpSpPr>
      <p:grpSpPr>
        <a:xfrm>
          <a:off x="0" y="0"/>
          <a:ext cx="0" cy="0"/>
          <a:chOff x="0" y="0"/>
          <a:chExt cx="0" cy="0"/>
        </a:xfrm>
      </p:grpSpPr>
      <p:sp>
        <p:nvSpPr>
          <p:cNvPr id="9" name="Picture Placeholder 19"/>
          <p:cNvSpPr>
            <a:spLocks noGrp="1"/>
          </p:cNvSpPr>
          <p:nvPr>
            <p:ph type="pic" sz="quarter" idx="15"/>
          </p:nvPr>
        </p:nvSpPr>
        <p:spPr>
          <a:xfrm>
            <a:off x="534988" y="794751"/>
            <a:ext cx="6702425" cy="1932408"/>
          </a:xfrm>
          <a:prstGeom prst="rect">
            <a:avLst/>
          </a:prstGeom>
        </p:spPr>
        <p:txBody>
          <a:bodyPr/>
          <a:lstStyle>
            <a:lvl1pPr>
              <a:defRPr>
                <a:latin typeface="+mn-lt"/>
              </a:defRPr>
            </a:lvl1pPr>
          </a:lstStyle>
          <a:p>
            <a:r>
              <a:rPr lang="en-US"/>
              <a:t>Drag picture to placeholder or click icon to add</a:t>
            </a:r>
          </a:p>
        </p:txBody>
      </p:sp>
      <p:sp>
        <p:nvSpPr>
          <p:cNvPr id="5" name="Text Placeholder 4"/>
          <p:cNvSpPr>
            <a:spLocks noGrp="1"/>
          </p:cNvSpPr>
          <p:nvPr>
            <p:ph type="body" sz="quarter" idx="17" hasCustomPrompt="1"/>
          </p:nvPr>
        </p:nvSpPr>
        <p:spPr>
          <a:xfrm>
            <a:off x="534988" y="3484563"/>
            <a:ext cx="4279900" cy="5291137"/>
          </a:xfrm>
          <a:prstGeom prst="rect">
            <a:avLst/>
          </a:prstGeom>
        </p:spPr>
        <p:txBody>
          <a:bodyPr/>
          <a:lstStyle>
            <a:lvl1pPr>
              <a:lnSpc>
                <a:spcPct val="100000"/>
              </a:lnSpc>
              <a:spcBef>
                <a:spcPts val="0"/>
              </a:spcBef>
              <a:defRPr sz="1200">
                <a:latin typeface="+mn-lt"/>
              </a:defRPr>
            </a:lvl1pPr>
          </a:lstStyle>
          <a:p>
            <a:pPr lvl="0"/>
            <a:r>
              <a:rPr lang="en-US"/>
              <a:t>Body text here</a:t>
            </a:r>
          </a:p>
          <a:p>
            <a:pPr lvl="0"/>
            <a:endParaRPr lang="en-US"/>
          </a:p>
        </p:txBody>
      </p:sp>
      <p:cxnSp>
        <p:nvCxnSpPr>
          <p:cNvPr id="10" name="Straight Connector 9"/>
          <p:cNvCxnSpPr/>
          <p:nvPr/>
        </p:nvCxnSpPr>
        <p:spPr>
          <a:xfrm>
            <a:off x="5049500" y="3288632"/>
            <a:ext cx="0" cy="548640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6" hasCustomPrompt="1"/>
          </p:nvPr>
        </p:nvSpPr>
        <p:spPr>
          <a:xfrm>
            <a:off x="534988" y="2843213"/>
            <a:ext cx="4279900" cy="641350"/>
          </a:xfrm>
          <a:prstGeom prst="rect">
            <a:avLst/>
          </a:prstGeom>
        </p:spPr>
        <p:txBody>
          <a:bodyPr>
            <a:noAutofit/>
          </a:bodyPr>
          <a:lstStyle>
            <a:lvl1pPr marL="0" indent="0">
              <a:lnSpc>
                <a:spcPct val="84000"/>
              </a:lnSpc>
              <a:spcBef>
                <a:spcPts val="0"/>
              </a:spcBef>
              <a:buFont typeface="Arial" charset="0"/>
              <a:buNone/>
              <a:defRPr sz="4000" b="1" i="0" u="none" baseline="0">
                <a:solidFill>
                  <a:schemeClr val="accent1"/>
                </a:solidFill>
                <a:latin typeface="Arial Narrow" charset="0"/>
                <a:ea typeface="Arial Narrow" charset="0"/>
                <a:cs typeface="Arial Narrow" charset="0"/>
              </a:defRPr>
            </a:lvl1pPr>
            <a:lvl2pPr marL="388620" indent="0">
              <a:buFont typeface="Arial" charset="0"/>
              <a:buNone/>
              <a:defRPr>
                <a:latin typeface="+mj-lt"/>
              </a:defRPr>
            </a:lvl2pPr>
            <a:lvl3pPr marL="777240" indent="0">
              <a:buFont typeface="Arial" charset="0"/>
              <a:buNone/>
              <a:defRPr>
                <a:latin typeface="+mj-lt"/>
              </a:defRPr>
            </a:lvl3pPr>
            <a:lvl4pPr marL="1165860" indent="0">
              <a:buFont typeface="Arial" charset="0"/>
              <a:buNone/>
              <a:defRPr>
                <a:latin typeface="+mj-lt"/>
              </a:defRPr>
            </a:lvl4pPr>
            <a:lvl5pPr marL="1554480" indent="0">
              <a:buFont typeface="Arial" charset="0"/>
              <a:buNone/>
              <a:defRPr>
                <a:latin typeface="+mj-lt"/>
              </a:defRPr>
            </a:lvl5pPr>
          </a:lstStyle>
          <a:p>
            <a:pPr lvl="0"/>
            <a:r>
              <a:rPr lang="en-US" u="none"/>
              <a:t>HEADING HERE</a:t>
            </a:r>
            <a:endParaRPr lang="en-US"/>
          </a:p>
        </p:txBody>
      </p:sp>
      <p:sp>
        <p:nvSpPr>
          <p:cNvPr id="22" name="Text Placeholder 21"/>
          <p:cNvSpPr>
            <a:spLocks noGrp="1"/>
          </p:cNvSpPr>
          <p:nvPr>
            <p:ph type="body" sz="quarter" idx="20" hasCustomPrompt="1"/>
          </p:nvPr>
        </p:nvSpPr>
        <p:spPr>
          <a:xfrm>
            <a:off x="5182871" y="3349025"/>
            <a:ext cx="2054542" cy="710630"/>
          </a:xfrm>
          <a:prstGeom prst="rect">
            <a:avLst/>
          </a:prstGeom>
        </p:spPr>
        <p:txBody>
          <a:bodyPr>
            <a:noAutofit/>
          </a:bodyPr>
          <a:lstStyle>
            <a:lvl1pPr>
              <a:lnSpc>
                <a:spcPct val="100000"/>
              </a:lnSpc>
              <a:spcBef>
                <a:spcPts val="0"/>
              </a:spcBef>
              <a:defRPr sz="1600" b="1" i="0" baseline="0">
                <a:solidFill>
                  <a:schemeClr val="accent1"/>
                </a:solidFill>
                <a:latin typeface="+mn-lt"/>
              </a:defRPr>
            </a:lvl1pPr>
          </a:lstStyle>
          <a:p>
            <a:pPr lvl="0"/>
            <a:r>
              <a:rPr lang="en-US"/>
              <a:t>Highlight fact here</a:t>
            </a:r>
          </a:p>
        </p:txBody>
      </p:sp>
      <p:sp>
        <p:nvSpPr>
          <p:cNvPr id="4" name="Text Placeholder 3"/>
          <p:cNvSpPr>
            <a:spLocks noGrp="1"/>
          </p:cNvSpPr>
          <p:nvPr>
            <p:ph type="body" sz="quarter" idx="22" hasCustomPrompt="1"/>
          </p:nvPr>
        </p:nvSpPr>
        <p:spPr>
          <a:xfrm>
            <a:off x="5183188" y="5444040"/>
            <a:ext cx="2054225" cy="325438"/>
          </a:xfrm>
          <a:prstGeom prst="rect">
            <a:avLst/>
          </a:prstGeom>
        </p:spPr>
        <p:txBody>
          <a:bodyPr>
            <a:noAutofit/>
          </a:bodyPr>
          <a:lstStyle>
            <a:lvl1pPr>
              <a:lnSpc>
                <a:spcPct val="100000"/>
              </a:lnSpc>
              <a:spcBef>
                <a:spcPts val="0"/>
              </a:spcBef>
              <a:defRPr sz="1400" b="1" i="1">
                <a:latin typeface="+mn-lt"/>
              </a:defRPr>
            </a:lvl1pPr>
          </a:lstStyle>
          <a:p>
            <a:pPr lvl="0"/>
            <a:r>
              <a:rPr lang="en-US"/>
              <a:t>Notable info here</a:t>
            </a:r>
          </a:p>
        </p:txBody>
      </p:sp>
      <p:sp>
        <p:nvSpPr>
          <p:cNvPr id="12" name="Text Placeholder 11"/>
          <p:cNvSpPr>
            <a:spLocks noGrp="1"/>
          </p:cNvSpPr>
          <p:nvPr>
            <p:ph type="body" sz="quarter" idx="23" hasCustomPrompt="1"/>
          </p:nvPr>
        </p:nvSpPr>
        <p:spPr>
          <a:xfrm>
            <a:off x="5183188" y="6099175"/>
            <a:ext cx="2054225" cy="2168525"/>
          </a:xfrm>
          <a:prstGeom prst="rect">
            <a:avLst/>
          </a:prstGeom>
        </p:spPr>
        <p:txBody>
          <a:bodyPr>
            <a:noAutofit/>
          </a:bodyPr>
          <a:lstStyle>
            <a:lvl1pPr marL="285750" indent="-285750">
              <a:lnSpc>
                <a:spcPct val="100000"/>
              </a:lnSpc>
              <a:spcBef>
                <a:spcPts val="0"/>
              </a:spcBef>
              <a:buClr>
                <a:schemeClr val="tx1"/>
              </a:buClr>
              <a:buFont typeface="Arial" charset="0"/>
              <a:buChar char="•"/>
              <a:defRPr sz="1400" b="1" i="1" baseline="0">
                <a:solidFill>
                  <a:schemeClr val="accent1"/>
                </a:solidFill>
                <a:latin typeface="+mn-lt"/>
              </a:defRPr>
            </a:lvl1pPr>
            <a:lvl2pPr marL="674370" indent="-285750">
              <a:buFont typeface="Arial" charset="0"/>
              <a:buChar char="•"/>
              <a:defRPr/>
            </a:lvl2pPr>
            <a:lvl3pPr marL="1062990" indent="-285750">
              <a:buFont typeface="Arial" charset="0"/>
              <a:buChar char="•"/>
              <a:defRPr/>
            </a:lvl3pPr>
            <a:lvl4pPr marL="1451610" indent="-285750">
              <a:buFont typeface="Arial" charset="0"/>
              <a:buChar char="•"/>
              <a:defRPr/>
            </a:lvl4pPr>
            <a:lvl5pPr marL="1840230" indent="-285750">
              <a:buFont typeface="Arial" charset="0"/>
              <a:buChar char="•"/>
              <a:defRPr/>
            </a:lvl5pPr>
          </a:lstStyle>
          <a:p>
            <a:pPr lvl="0"/>
            <a:r>
              <a:rPr lang="en-US"/>
              <a:t>Bulleted list of highlight info/rankings</a:t>
            </a:r>
          </a:p>
        </p:txBody>
      </p:sp>
      <p:sp>
        <p:nvSpPr>
          <p:cNvPr id="16" name="Text Placeholder 15"/>
          <p:cNvSpPr>
            <a:spLocks noGrp="1"/>
          </p:cNvSpPr>
          <p:nvPr>
            <p:ph type="body" sz="quarter" idx="24" hasCustomPrompt="1"/>
          </p:nvPr>
        </p:nvSpPr>
        <p:spPr>
          <a:xfrm>
            <a:off x="5183188" y="4389091"/>
            <a:ext cx="2054225" cy="729401"/>
          </a:xfrm>
          <a:prstGeom prst="rect">
            <a:avLst/>
          </a:prstGeom>
        </p:spPr>
        <p:txBody>
          <a:bodyPr>
            <a:noAutofit/>
          </a:bodyPr>
          <a:lstStyle>
            <a:lvl1pPr marL="285750" indent="-285750">
              <a:lnSpc>
                <a:spcPct val="100000"/>
              </a:lnSpc>
              <a:spcBef>
                <a:spcPts val="0"/>
              </a:spcBef>
              <a:buFont typeface="Arial" charset="0"/>
              <a:buChar char="•"/>
              <a:defRPr sz="1400" b="1" i="1">
                <a:latin typeface="+mn-lt"/>
              </a:defRPr>
            </a:lvl1pPr>
          </a:lstStyle>
          <a:p>
            <a:pPr lvl="0"/>
            <a:r>
              <a:rPr lang="en-US"/>
              <a:t>Bulleted list of programs/awards/fast facts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ct Sheet, Showcase, Vert - Exam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33A20-B2C3-D049-9E90-33550379E2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0632" y="798890"/>
            <a:ext cx="6706781" cy="2356192"/>
          </a:xfrm>
          <a:prstGeom prst="rect">
            <a:avLst/>
          </a:prstGeom>
        </p:spPr>
      </p:pic>
      <p:pic>
        <p:nvPicPr>
          <p:cNvPr id="5" name="Picture 4">
            <a:extLst>
              <a:ext uri="{FF2B5EF4-FFF2-40B4-BE49-F238E27FC236}">
                <a16:creationId xmlns:a16="http://schemas.microsoft.com/office/drawing/2014/main" id="{337BF758-33B2-D245-A2F2-717042E13A1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49500" y="3411812"/>
            <a:ext cx="2187913" cy="5464278"/>
          </a:xfrm>
          <a:prstGeom prst="rect">
            <a:avLst/>
          </a:prstGeom>
        </p:spPr>
      </p:pic>
      <p:sp>
        <p:nvSpPr>
          <p:cNvPr id="12" name="TextBox 11"/>
          <p:cNvSpPr txBox="1"/>
          <p:nvPr userDrawn="1"/>
        </p:nvSpPr>
        <p:spPr>
          <a:xfrm>
            <a:off x="534353" y="3411812"/>
            <a:ext cx="4280535" cy="949615"/>
          </a:xfrm>
          <a:prstGeom prst="rect">
            <a:avLst/>
          </a:prstGeom>
          <a:noFill/>
        </p:spPr>
        <p:txBody>
          <a:bodyPr wrap="square" rtlCol="0">
            <a:noAutofit/>
          </a:bodyPr>
          <a:lstStyle/>
          <a:p>
            <a:pPr>
              <a:lnSpc>
                <a:spcPct val="84000"/>
              </a:lnSpc>
            </a:pPr>
            <a:r>
              <a:rPr lang="en-US" sz="3200" b="1" i="0" u="none">
                <a:solidFill>
                  <a:schemeClr val="accent1"/>
                </a:solidFill>
                <a:latin typeface="Arial Narrow" charset="0"/>
                <a:ea typeface="Arial Narrow" charset="0"/>
                <a:cs typeface="Arial Narrow" charset="0"/>
              </a:rPr>
              <a:t>FACT SHEET, MULTI-PHOTO</a:t>
            </a:r>
          </a:p>
        </p:txBody>
      </p:sp>
      <p:sp>
        <p:nvSpPr>
          <p:cNvPr id="15" name="TextBox 14"/>
          <p:cNvSpPr txBox="1"/>
          <p:nvPr userDrawn="1"/>
        </p:nvSpPr>
        <p:spPr>
          <a:xfrm>
            <a:off x="534353" y="4361428"/>
            <a:ext cx="4280535" cy="3600986"/>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ct Sheet, Showcase, Vert - Template">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5049500" y="3388971"/>
            <a:ext cx="2187912" cy="5487119"/>
          </a:xfrm>
          <a:prstGeom prst="rect">
            <a:avLst/>
          </a:prstGeom>
        </p:spPr>
        <p:txBody>
          <a:bodyPr/>
          <a:lstStyle>
            <a:lvl1pPr>
              <a:defRPr>
                <a:latin typeface="+mn-lt"/>
              </a:defRPr>
            </a:lvl1pPr>
          </a:lstStyle>
          <a:p>
            <a:endParaRPr lang="en-US"/>
          </a:p>
        </p:txBody>
      </p:sp>
      <p:sp>
        <p:nvSpPr>
          <p:cNvPr id="15" name="Picture Placeholder 14"/>
          <p:cNvSpPr>
            <a:spLocks noGrp="1"/>
          </p:cNvSpPr>
          <p:nvPr>
            <p:ph type="pic" sz="quarter" idx="13"/>
          </p:nvPr>
        </p:nvSpPr>
        <p:spPr>
          <a:xfrm>
            <a:off x="534988" y="798513"/>
            <a:ext cx="6702425" cy="2355850"/>
          </a:xfrm>
          <a:prstGeom prst="rect">
            <a:avLst/>
          </a:prstGeom>
        </p:spPr>
        <p:txBody>
          <a:bodyPr/>
          <a:lstStyle>
            <a:lvl1pPr>
              <a:defRPr>
                <a:latin typeface="+mn-lt"/>
              </a:defRPr>
            </a:lvl1pPr>
          </a:lstStyle>
          <a:p>
            <a:endParaRPr lang="en-US"/>
          </a:p>
        </p:txBody>
      </p:sp>
      <p:sp>
        <p:nvSpPr>
          <p:cNvPr id="21" name="Text Placeholder 20"/>
          <p:cNvSpPr>
            <a:spLocks noGrp="1"/>
          </p:cNvSpPr>
          <p:nvPr>
            <p:ph type="body" sz="quarter" idx="16" hasCustomPrompt="1"/>
          </p:nvPr>
        </p:nvSpPr>
        <p:spPr>
          <a:xfrm>
            <a:off x="534988" y="4011613"/>
            <a:ext cx="4279900" cy="4454525"/>
          </a:xfrm>
          <a:prstGeom prst="rect">
            <a:avLst/>
          </a:prstGeom>
        </p:spPr>
        <p:txBody>
          <a:bodyPr>
            <a:noAutofit/>
          </a:bodyPr>
          <a:lstStyle>
            <a:lvl1pPr>
              <a:lnSpc>
                <a:spcPct val="100000"/>
              </a:lnSpc>
              <a:spcBef>
                <a:spcPts val="0"/>
              </a:spcBef>
              <a:defRPr sz="1200">
                <a:latin typeface="+mn-lt"/>
              </a:defRPr>
            </a:lvl1pPr>
          </a:lstStyle>
          <a:p>
            <a:pPr lvl="0"/>
            <a:r>
              <a:rPr lang="en-US"/>
              <a:t>Body text here</a:t>
            </a:r>
          </a:p>
        </p:txBody>
      </p:sp>
      <p:sp>
        <p:nvSpPr>
          <p:cNvPr id="3" name="Text Placeholder 2"/>
          <p:cNvSpPr>
            <a:spLocks noGrp="1"/>
          </p:cNvSpPr>
          <p:nvPr>
            <p:ph type="body" sz="quarter" idx="18" hasCustomPrompt="1"/>
          </p:nvPr>
        </p:nvSpPr>
        <p:spPr>
          <a:xfrm>
            <a:off x="534988" y="3388574"/>
            <a:ext cx="4279900" cy="622300"/>
          </a:xfrm>
          <a:prstGeom prst="rect">
            <a:avLst/>
          </a:prstGeom>
        </p:spPr>
        <p:txBody>
          <a:bodyPr/>
          <a:lstStyle>
            <a:lvl1pPr>
              <a:lnSpc>
                <a:spcPct val="84000"/>
              </a:lnSpc>
              <a:spcBef>
                <a:spcPts val="0"/>
              </a:spcBef>
              <a:defRPr sz="3600" b="1" i="0" u="none">
                <a:solidFill>
                  <a:schemeClr val="accent1"/>
                </a:solidFill>
                <a:latin typeface="Arial Narrow" charset="0"/>
                <a:ea typeface="Arial Narrow" charset="0"/>
                <a:cs typeface="Arial Narrow" charset="0"/>
              </a:defRPr>
            </a:lvl1pPr>
          </a:lstStyle>
          <a:p>
            <a:pPr lvl="0"/>
            <a:r>
              <a:rPr lang="en-US" u="none"/>
              <a:t>HEADING HERE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act Sheet, Showcase, Horiz -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4804B8-3458-C544-A5B4-0AB42F96BD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0633" y="6769997"/>
            <a:ext cx="6707415" cy="2362257"/>
          </a:xfrm>
          <a:prstGeom prst="rect">
            <a:avLst/>
          </a:prstGeom>
        </p:spPr>
      </p:pic>
      <p:pic>
        <p:nvPicPr>
          <p:cNvPr id="3" name="Picture 2">
            <a:extLst>
              <a:ext uri="{FF2B5EF4-FFF2-40B4-BE49-F238E27FC236}">
                <a16:creationId xmlns:a16="http://schemas.microsoft.com/office/drawing/2014/main" id="{2DD10418-CE25-E543-936D-971B2694AD5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0633" y="792825"/>
            <a:ext cx="6707415" cy="2356192"/>
          </a:xfrm>
          <a:prstGeom prst="rect">
            <a:avLst/>
          </a:prstGeom>
        </p:spPr>
      </p:pic>
      <p:sp>
        <p:nvSpPr>
          <p:cNvPr id="6" name="TextBox 5"/>
          <p:cNvSpPr txBox="1"/>
          <p:nvPr userDrawn="1"/>
        </p:nvSpPr>
        <p:spPr>
          <a:xfrm>
            <a:off x="530633" y="3355049"/>
            <a:ext cx="4727167" cy="574336"/>
          </a:xfrm>
          <a:prstGeom prst="rect">
            <a:avLst/>
          </a:prstGeom>
          <a:noFill/>
        </p:spPr>
        <p:txBody>
          <a:bodyPr wrap="square" rtlCol="0">
            <a:noAutofit/>
          </a:bodyPr>
          <a:lstStyle/>
          <a:p>
            <a:pPr>
              <a:lnSpc>
                <a:spcPct val="84000"/>
              </a:lnSpc>
            </a:pPr>
            <a:r>
              <a:rPr lang="en-US" sz="3200" b="1" i="0" u="none">
                <a:solidFill>
                  <a:schemeClr val="accent1"/>
                </a:solidFill>
                <a:latin typeface="Arial Narrow" charset="0"/>
                <a:ea typeface="Arial Narrow" charset="0"/>
                <a:cs typeface="Arial Narrow" charset="0"/>
              </a:rPr>
              <a:t>FACT SHEET, MULTI-PHOTO</a:t>
            </a:r>
          </a:p>
        </p:txBody>
      </p:sp>
      <p:sp>
        <p:nvSpPr>
          <p:cNvPr id="7" name="TextBox 6"/>
          <p:cNvSpPr txBox="1"/>
          <p:nvPr userDrawn="1"/>
        </p:nvSpPr>
        <p:spPr>
          <a:xfrm>
            <a:off x="534353" y="3863799"/>
            <a:ext cx="6703695" cy="2677656"/>
          </a:xfrm>
          <a:prstGeom prst="rect">
            <a:avLst/>
          </a:prstGeom>
          <a:noFill/>
        </p:spPr>
        <p:txBody>
          <a:bodyPr wrap="square" rtlCol="0">
            <a:spAutoFit/>
          </a:bodyPr>
          <a:lstStyle/>
          <a:p>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r>
              <a:rPr lang="en-US" sz="1200" b="0" i="0" kern="1200" err="1">
                <a:solidFill>
                  <a:schemeClr val="tx1"/>
                </a:solidFill>
                <a:effectLst/>
                <a:latin typeface="+mn-lt"/>
                <a:ea typeface="Merriweather" charset="0"/>
                <a:cs typeface="Merriweather" charset="0"/>
              </a:rPr>
              <a:t>Phasellus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libero et </a:t>
            </a:r>
            <a:r>
              <a:rPr lang="en-US" sz="1200" b="0" i="0" kern="1200" err="1">
                <a:solidFill>
                  <a:schemeClr val="tx1"/>
                </a:solidFill>
                <a:effectLst/>
                <a:latin typeface="+mn-lt"/>
                <a:ea typeface="Merriweather" charset="0"/>
                <a:cs typeface="Merriweather" charset="0"/>
              </a:rPr>
              <a:t>malesuada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Etiam</a:t>
            </a:r>
            <a:r>
              <a:rPr lang="en-US" sz="1200" b="0" i="0" kern="1200">
                <a:solidFill>
                  <a:schemeClr val="tx1"/>
                </a:solidFill>
                <a:effectLst/>
                <a:latin typeface="+mn-lt"/>
                <a:ea typeface="Merriweather" charset="0"/>
                <a:cs typeface="Merriweather" charset="0"/>
              </a:rPr>
              <a:t> at </a:t>
            </a:r>
            <a:r>
              <a:rPr lang="en-US" sz="1200" b="0" i="0" kern="1200" err="1">
                <a:solidFill>
                  <a:schemeClr val="tx1"/>
                </a:solidFill>
                <a:effectLst/>
                <a:latin typeface="+mn-lt"/>
                <a:ea typeface="Merriweather" charset="0"/>
                <a:cs typeface="Merriweather" charset="0"/>
              </a:rPr>
              <a:t>luctus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justo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quis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fringilla</a:t>
            </a:r>
            <a:r>
              <a:rPr lang="en-US" sz="1200" b="0" i="0" kern="1200">
                <a:solidFill>
                  <a:schemeClr val="tx1"/>
                </a:solidFill>
                <a:effectLst/>
                <a:latin typeface="+mn-lt"/>
                <a:ea typeface="Merriweather" charset="0"/>
                <a:cs typeface="Merriweather" charset="0"/>
              </a:rPr>
              <a:t> lacus. </a:t>
            </a:r>
            <a:r>
              <a:rPr lang="en-US" sz="1200" b="0" i="0" kern="1200" err="1">
                <a:solidFill>
                  <a:schemeClr val="tx1"/>
                </a:solidFill>
                <a:effectLst/>
                <a:latin typeface="+mn-lt"/>
                <a:ea typeface="Merriweather" charset="0"/>
                <a:cs typeface="Merriweather" charset="0"/>
              </a:rPr>
              <a:t>Praesent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massa</a:t>
            </a:r>
            <a:r>
              <a:rPr lang="en-US" sz="1200" b="0" i="0" kern="1200">
                <a:solidFill>
                  <a:schemeClr val="tx1"/>
                </a:solidFill>
                <a:effectLst/>
                <a:latin typeface="+mn-lt"/>
                <a:ea typeface="Merriweather" charset="0"/>
                <a:cs typeface="Merriweather" charset="0"/>
              </a:rPr>
              <a:t>. </a:t>
            </a:r>
          </a:p>
          <a:p>
            <a:endParaRPr lang="en-US" sz="1200" b="0" i="0" kern="1200">
              <a:solidFill>
                <a:schemeClr val="tx1"/>
              </a:solidFill>
              <a:effectLst/>
              <a:latin typeface="+mn-lt"/>
              <a:ea typeface="Merriweather" charset="0"/>
              <a:cs typeface="Merriweather" charset="0"/>
            </a:endParaRPr>
          </a:p>
          <a:p>
            <a:r>
              <a:rPr lang="en-US" sz="1200" b="0" i="0" kern="1200">
                <a:solidFill>
                  <a:schemeClr val="tx1"/>
                </a:solidFill>
                <a:effectLst/>
                <a:latin typeface="+mn-lt"/>
                <a:ea typeface="Merriweather" charset="0"/>
                <a:cs typeface="Merriweather" charset="0"/>
              </a:rPr>
              <a:t>Integer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fermentum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sem</a:t>
            </a:r>
            <a:r>
              <a:rPr lang="en-US" sz="1200" b="0" i="0" kern="1200">
                <a:solidFill>
                  <a:schemeClr val="tx1"/>
                </a:solidFill>
                <a:effectLst/>
                <a:latin typeface="+mn-lt"/>
                <a:ea typeface="Merriweather" charset="0"/>
                <a:cs typeface="Merriweather" charset="0"/>
              </a:rPr>
              <a:t>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gravida. </a:t>
            </a:r>
            <a:r>
              <a:rPr lang="en-US" sz="1200" b="0" i="0" kern="1200" err="1">
                <a:solidFill>
                  <a:schemeClr val="tx1"/>
                </a:solidFill>
                <a:effectLst/>
                <a:latin typeface="+mn-lt"/>
                <a:ea typeface="Merriweather" charset="0"/>
                <a:cs typeface="Merriweather" charset="0"/>
              </a:rPr>
              <a:t>Vivamus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sed</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in </a:t>
            </a:r>
            <a:r>
              <a:rPr lang="en-US" sz="1200" b="0" i="0" kern="1200" err="1">
                <a:solidFill>
                  <a:schemeClr val="tx1"/>
                </a:solidFill>
                <a:effectLst/>
                <a:latin typeface="+mn-lt"/>
                <a:ea typeface="Merriweather" charset="0"/>
                <a:cs typeface="Merriweather" charset="0"/>
              </a:rPr>
              <a:t>porttitor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lectus</a:t>
            </a:r>
            <a:r>
              <a:rPr lang="en-US" sz="1200" b="0" i="0" kern="1200">
                <a:solidFill>
                  <a:schemeClr val="tx1"/>
                </a:solidFill>
                <a:effectLst/>
                <a:latin typeface="+mn-lt"/>
                <a:ea typeface="Merriweather" charset="0"/>
                <a:cs typeface="Merriweather" charset="0"/>
              </a:rPr>
              <a:t>. Maecenas </a:t>
            </a:r>
            <a:r>
              <a:rPr lang="en-US" sz="1200" b="0" i="0" kern="1200" err="1">
                <a:solidFill>
                  <a:schemeClr val="tx1"/>
                </a:solidFill>
                <a:effectLst/>
                <a:latin typeface="+mn-lt"/>
                <a:ea typeface="Merriweather" charset="0"/>
                <a:cs typeface="Merriweather" charset="0"/>
              </a:rPr>
              <a:t>augue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nibh</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ultricies</a:t>
            </a:r>
            <a:r>
              <a:rPr lang="en-US" sz="1200" b="0" i="0" kern="1200">
                <a:solidFill>
                  <a:schemeClr val="tx1"/>
                </a:solidFill>
                <a:effectLst/>
                <a:latin typeface="+mn-lt"/>
                <a:ea typeface="Merriweather" charset="0"/>
                <a:cs typeface="Merriweather" charset="0"/>
              </a:rPr>
              <a:t> a </a:t>
            </a:r>
            <a:r>
              <a:rPr lang="en-US" sz="1200" b="0" i="0" kern="1200" err="1">
                <a:solidFill>
                  <a:schemeClr val="tx1"/>
                </a:solidFill>
                <a:effectLst/>
                <a:latin typeface="+mn-lt"/>
                <a:ea typeface="Merriweather" charset="0"/>
                <a:cs typeface="Merriweather" charset="0"/>
              </a:rPr>
              <a:t>orci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convallis </a:t>
            </a:r>
            <a:r>
              <a:rPr lang="en-US" sz="1200" b="0" i="0" kern="1200" err="1">
                <a:solidFill>
                  <a:schemeClr val="tx1"/>
                </a:solidFill>
                <a:effectLst/>
                <a:latin typeface="+mn-lt"/>
                <a:ea typeface="Merriweather" charset="0"/>
                <a:cs typeface="Merriweather" charset="0"/>
              </a:rPr>
              <a:t>purus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Morbi</a:t>
            </a:r>
            <a:r>
              <a:rPr lang="en-US" sz="1200" b="0" i="0" kern="1200">
                <a:solidFill>
                  <a:schemeClr val="tx1"/>
                </a:solidFill>
                <a:effectLst/>
                <a:latin typeface="+mn-lt"/>
                <a:ea typeface="Merriweather" charset="0"/>
                <a:cs typeface="Merriweather" charset="0"/>
              </a:rPr>
              <a:t> ac </a:t>
            </a:r>
            <a:r>
              <a:rPr lang="en-US" sz="1200" b="0" i="0" kern="1200" err="1">
                <a:solidFill>
                  <a:schemeClr val="tx1"/>
                </a:solidFill>
                <a:effectLst/>
                <a:latin typeface="+mn-lt"/>
                <a:ea typeface="Merriweather" charset="0"/>
                <a:cs typeface="Merriweather" charset="0"/>
              </a:rPr>
              <a:t>tincidunt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odio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eget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tristique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sapien</a:t>
            </a:r>
            <a:r>
              <a:rPr lang="en-US" sz="1200" b="0" i="0" kern="1200">
                <a:solidFill>
                  <a:schemeClr val="tx1"/>
                </a:solidFill>
                <a:effectLst/>
                <a:latin typeface="+mn-lt"/>
                <a:ea typeface="Merriweather" charset="0"/>
                <a:cs typeface="Merriweather" charset="0"/>
              </a:rPr>
              <a:t>.</a:t>
            </a:r>
          </a:p>
          <a:p>
            <a:endParaRPr lang="en-US" sz="1200" b="0" i="0" kern="1200">
              <a:solidFill>
                <a:schemeClr val="tx1"/>
              </a:solidFill>
              <a:effectLst/>
              <a:latin typeface="+mn-lt"/>
              <a:ea typeface="Merriweather" charset="0"/>
              <a:cs typeface="Merriweather" charset="0"/>
            </a:endParaRPr>
          </a:p>
          <a:p>
            <a:r>
              <a:rPr lang="en-US" sz="1200" b="0" i="0" kern="1200" err="1">
                <a:solidFill>
                  <a:schemeClr val="tx1"/>
                </a:solidFill>
                <a:effectLst/>
                <a:latin typeface="+mn-lt"/>
                <a:ea typeface="Merriweather" charset="0"/>
                <a:cs typeface="Merriweather" charset="0"/>
              </a:rPr>
              <a:t>Ut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elementum</a:t>
            </a:r>
            <a:r>
              <a:rPr lang="en-US" sz="1200" b="0" i="0" kern="1200">
                <a:solidFill>
                  <a:schemeClr val="tx1"/>
                </a:solidFill>
                <a:effectLst/>
                <a:latin typeface="+mn-lt"/>
                <a:ea typeface="Merriweather" charset="0"/>
                <a:cs typeface="Merriweather" charset="0"/>
              </a:rPr>
              <a:t> ipsum in </a:t>
            </a:r>
            <a:r>
              <a:rPr lang="en-US" sz="1200" b="0" i="0" kern="1200" err="1">
                <a:solidFill>
                  <a:schemeClr val="tx1"/>
                </a:solidFill>
                <a:effectLst/>
                <a:latin typeface="+mn-lt"/>
                <a:ea typeface="Merriweather" charset="0"/>
                <a:cs typeface="Merriweather" charset="0"/>
              </a:rPr>
              <a:t>finibus</a:t>
            </a:r>
            <a:r>
              <a:rPr lang="en-US" sz="1200" b="0" i="0" kern="1200">
                <a:solidFill>
                  <a:schemeClr val="tx1"/>
                </a:solidFill>
                <a:effectLst/>
                <a:latin typeface="+mn-lt"/>
                <a:ea typeface="Merriweather" charset="0"/>
                <a:cs typeface="Merriweather" charset="0"/>
              </a:rPr>
              <a:t> tempus. </a:t>
            </a:r>
            <a:r>
              <a:rPr lang="en-US" sz="1200" b="0" i="0" kern="1200" err="1">
                <a:solidFill>
                  <a:schemeClr val="tx1"/>
                </a:solidFill>
                <a:effectLst/>
                <a:latin typeface="+mn-lt"/>
                <a:ea typeface="Merriweather" charset="0"/>
                <a:cs typeface="Merriweather" charset="0"/>
              </a:rPr>
              <a:t>Pellentesque</a:t>
            </a:r>
            <a:r>
              <a:rPr lang="en-US" sz="1200" b="0" i="0" kern="1200">
                <a:solidFill>
                  <a:schemeClr val="tx1"/>
                </a:solidFill>
                <a:effectLst/>
                <a:latin typeface="+mn-lt"/>
                <a:ea typeface="Merriweather" charset="0"/>
                <a:cs typeface="Merriweather" charset="0"/>
              </a:rPr>
              <a:t> cursus, </a:t>
            </a:r>
            <a:r>
              <a:rPr lang="en-US" sz="1200" b="0" i="0" kern="1200" err="1">
                <a:solidFill>
                  <a:schemeClr val="tx1"/>
                </a:solidFill>
                <a:effectLst/>
                <a:latin typeface="+mn-lt"/>
                <a:ea typeface="Merriweather" charset="0"/>
                <a:cs typeface="Merriweather" charset="0"/>
              </a:rPr>
              <a:t>leo</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efficitur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nunc</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turpis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sagittis</a:t>
            </a:r>
            <a:r>
              <a:rPr lang="en-US" sz="1200" b="0" i="0" kern="1200">
                <a:solidFill>
                  <a:schemeClr val="tx1"/>
                </a:solidFill>
                <a:effectLst/>
                <a:latin typeface="+mn-lt"/>
                <a:ea typeface="Merriweather" charset="0"/>
                <a:cs typeface="Merriweather" charset="0"/>
              </a:rPr>
              <a:t> dolor, vitae </a:t>
            </a:r>
            <a:r>
              <a:rPr lang="en-US" sz="1200" b="0" i="0" kern="1200" err="1">
                <a:solidFill>
                  <a:schemeClr val="tx1"/>
                </a:solidFill>
                <a:effectLst/>
                <a:latin typeface="+mn-lt"/>
                <a:ea typeface="Merriweather" charset="0"/>
                <a:cs typeface="Merriweather" charset="0"/>
              </a:rPr>
              <a:t>mattis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ligula a </a:t>
            </a:r>
            <a:r>
              <a:rPr lang="en-US" sz="1200" b="0" i="0" kern="1200" err="1">
                <a:solidFill>
                  <a:schemeClr val="tx1"/>
                </a:solidFill>
                <a:effectLst/>
                <a:latin typeface="+mn-lt"/>
                <a:ea typeface="Merriweather" charset="0"/>
                <a:cs typeface="Merriweather" charset="0"/>
              </a:rPr>
              <a:t>velit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Nullam</a:t>
            </a:r>
            <a:r>
              <a:rPr lang="en-US" sz="1200" b="0" i="0" kern="1200">
                <a:solidFill>
                  <a:schemeClr val="tx1"/>
                </a:solidFill>
                <a:effectLst/>
                <a:latin typeface="+mn-lt"/>
                <a:ea typeface="Merriweather" charset="0"/>
                <a:cs typeface="Merriweather" charset="0"/>
              </a:rPr>
              <a:t> non </a:t>
            </a:r>
            <a:r>
              <a:rPr lang="en-US" sz="1200" b="0" i="0" kern="1200" err="1">
                <a:solidFill>
                  <a:schemeClr val="tx1"/>
                </a:solidFill>
                <a:effectLst/>
                <a:latin typeface="+mn-lt"/>
                <a:ea typeface="Merriweather" charset="0"/>
                <a:cs typeface="Merriweather" charset="0"/>
              </a:rPr>
              <a:t>diam</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venenatis</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faucibus</a:t>
            </a:r>
            <a:r>
              <a:rPr lang="en-US" sz="1200" b="0" i="0" kern="1200">
                <a:solidFill>
                  <a:schemeClr val="tx1"/>
                </a:solidFill>
                <a:effectLst/>
                <a:latin typeface="+mn-lt"/>
                <a:ea typeface="Merriweather" charset="0"/>
                <a:cs typeface="Merriweather" charset="0"/>
              </a:rPr>
              <a:t> mi </a:t>
            </a:r>
            <a:r>
              <a:rPr lang="en-US" sz="1200" b="0" i="0" kern="1200" err="1">
                <a:solidFill>
                  <a:schemeClr val="tx1"/>
                </a:solidFill>
                <a:effectLst/>
                <a:latin typeface="+mn-lt"/>
                <a:ea typeface="Merriweather" charset="0"/>
                <a:cs typeface="Merriweather" charset="0"/>
              </a:rPr>
              <a:t>vel</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congue</a:t>
            </a:r>
            <a:r>
              <a:rPr lang="en-US" sz="1200" b="0" i="0" kern="1200">
                <a:solidFill>
                  <a:schemeClr val="tx1"/>
                </a:solidFill>
                <a:effectLst/>
                <a:latin typeface="+mn-lt"/>
                <a:ea typeface="Merriweather" charset="0"/>
                <a:cs typeface="Merriweather" charset="0"/>
              </a:rPr>
              <a:t> nisi. </a:t>
            </a:r>
          </a:p>
          <a:p>
            <a:endParaRPr lang="en-US" sz="1200" b="0" i="0" kern="1200">
              <a:solidFill>
                <a:schemeClr val="tx1"/>
              </a:solidFill>
              <a:effectLst/>
              <a:latin typeface="+mn-lt"/>
              <a:ea typeface="Merriweather" charset="0"/>
              <a:cs typeface="Merriweather" charset="0"/>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erriweather" charset="0"/>
                <a:cs typeface="Merriweather" charset="0"/>
              </a:rPr>
              <a:t>Lorem ipsum dolor sit </a:t>
            </a:r>
            <a:r>
              <a:rPr lang="en-US" sz="1200" b="0" i="0" kern="1200" err="1">
                <a:solidFill>
                  <a:schemeClr val="tx1"/>
                </a:solidFill>
                <a:effectLst/>
                <a:latin typeface="+mn-lt"/>
                <a:ea typeface="Merriweather" charset="0"/>
                <a:cs typeface="Merriweather" charset="0"/>
              </a:rPr>
              <a:t>amet</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consectetur</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adipiscing</a:t>
            </a:r>
            <a:r>
              <a:rPr lang="en-US" sz="1200" b="0" i="0" kern="1200">
                <a:solidFill>
                  <a:schemeClr val="tx1"/>
                </a:solidFill>
                <a:effectLst/>
                <a:latin typeface="+mn-lt"/>
                <a:ea typeface="Merriweather" charset="0"/>
                <a:cs typeface="Merriweather" charset="0"/>
              </a:rPr>
              <a:t> </a:t>
            </a:r>
            <a:r>
              <a:rPr lang="en-US" sz="1200" b="0" i="0" kern="1200" err="1">
                <a:solidFill>
                  <a:schemeClr val="tx1"/>
                </a:solidFill>
                <a:effectLst/>
                <a:latin typeface="+mn-lt"/>
                <a:ea typeface="Merriweather" charset="0"/>
                <a:cs typeface="Merriweather" charset="0"/>
              </a:rPr>
              <a:t>elit</a:t>
            </a:r>
            <a:r>
              <a:rPr lang="en-US" sz="1200" b="0" i="0" kern="1200">
                <a:solidFill>
                  <a:schemeClr val="tx1"/>
                </a:solidFill>
                <a:effectLst/>
                <a:latin typeface="+mn-lt"/>
                <a:ea typeface="Merriweather" charset="0"/>
                <a:cs typeface="Merriweather" charset="0"/>
              </a:rPr>
              <a:t>. In a libero ac libero </a:t>
            </a:r>
            <a:r>
              <a:rPr lang="en-US" sz="1200" b="0" i="0" kern="1200" err="1">
                <a:solidFill>
                  <a:schemeClr val="tx1"/>
                </a:solidFill>
                <a:effectLst/>
                <a:latin typeface="+mn-lt"/>
                <a:ea typeface="Merriweather" charset="0"/>
                <a:cs typeface="Merriweather" charset="0"/>
              </a:rPr>
              <a:t>vestibulum</a:t>
            </a:r>
            <a:r>
              <a:rPr lang="en-US" sz="1200" b="0" i="0" kern="1200">
                <a:solidFill>
                  <a:schemeClr val="tx1"/>
                </a:solidFill>
                <a:effectLst/>
                <a:latin typeface="+mn-lt"/>
                <a:ea typeface="Merriweather" charset="0"/>
                <a:cs typeface="Merriweather" charset="0"/>
              </a:rPr>
              <a:t> maximus.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ct Sheet, Showcase, Horiz - Template">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530225" y="6839620"/>
            <a:ext cx="6707188" cy="2356768"/>
          </a:xfrm>
          <a:prstGeom prst="rect">
            <a:avLst/>
          </a:prstGeom>
        </p:spPr>
        <p:txBody>
          <a:bodyPr/>
          <a:lstStyle>
            <a:lvl1pPr>
              <a:defRPr>
                <a:latin typeface="+mn-lt"/>
              </a:defRPr>
            </a:lvl1pPr>
          </a:lstStyle>
          <a:p>
            <a:endParaRPr lang="en-US"/>
          </a:p>
        </p:txBody>
      </p:sp>
      <p:sp>
        <p:nvSpPr>
          <p:cNvPr id="13" name="Picture Placeholder 12"/>
          <p:cNvSpPr>
            <a:spLocks noGrp="1"/>
          </p:cNvSpPr>
          <p:nvPr>
            <p:ph type="pic" sz="quarter" idx="13"/>
          </p:nvPr>
        </p:nvSpPr>
        <p:spPr>
          <a:xfrm>
            <a:off x="530225" y="798890"/>
            <a:ext cx="6707188" cy="2350710"/>
          </a:xfrm>
          <a:prstGeom prst="rect">
            <a:avLst/>
          </a:prstGeom>
        </p:spPr>
        <p:txBody>
          <a:bodyPr/>
          <a:lstStyle>
            <a:lvl1pPr>
              <a:defRPr>
                <a:latin typeface="+mn-lt"/>
              </a:defRPr>
            </a:lvl1pPr>
          </a:lstStyle>
          <a:p>
            <a:endParaRPr lang="en-US"/>
          </a:p>
        </p:txBody>
      </p:sp>
      <p:sp>
        <p:nvSpPr>
          <p:cNvPr id="17" name="Text Placeholder 16"/>
          <p:cNvSpPr>
            <a:spLocks noGrp="1"/>
          </p:cNvSpPr>
          <p:nvPr>
            <p:ph type="body" sz="quarter" idx="15" hasCustomPrompt="1"/>
          </p:nvPr>
        </p:nvSpPr>
        <p:spPr>
          <a:xfrm>
            <a:off x="530225" y="3419413"/>
            <a:ext cx="4219575" cy="504825"/>
          </a:xfrm>
          <a:prstGeom prst="rect">
            <a:avLst/>
          </a:prstGeom>
        </p:spPr>
        <p:txBody>
          <a:bodyPr>
            <a:noAutofit/>
          </a:bodyPr>
          <a:lstStyle>
            <a:lvl1pPr>
              <a:lnSpc>
                <a:spcPct val="84000"/>
              </a:lnSpc>
              <a:spcBef>
                <a:spcPts val="0"/>
              </a:spcBef>
              <a:defRPr sz="3600" b="1" i="0" u="none">
                <a:solidFill>
                  <a:schemeClr val="accent1"/>
                </a:solidFill>
                <a:latin typeface="Arial Narrow" charset="0"/>
                <a:ea typeface="Arial Narrow" charset="0"/>
                <a:cs typeface="Arial Narrow" charset="0"/>
              </a:defRPr>
            </a:lvl1pPr>
          </a:lstStyle>
          <a:p>
            <a:pPr lvl="0"/>
            <a:r>
              <a:rPr lang="en-US" u="none"/>
              <a:t>HEADING HERE</a:t>
            </a:r>
            <a:endParaRPr lang="en-US"/>
          </a:p>
        </p:txBody>
      </p:sp>
      <p:sp>
        <p:nvSpPr>
          <p:cNvPr id="19" name="Text Placeholder 18"/>
          <p:cNvSpPr>
            <a:spLocks noGrp="1"/>
          </p:cNvSpPr>
          <p:nvPr>
            <p:ph type="body" sz="quarter" idx="16" hasCustomPrompt="1"/>
          </p:nvPr>
        </p:nvSpPr>
        <p:spPr>
          <a:xfrm>
            <a:off x="530225" y="4005263"/>
            <a:ext cx="6707188" cy="2431195"/>
          </a:xfrm>
          <a:prstGeom prst="rect">
            <a:avLst/>
          </a:prstGeom>
        </p:spPr>
        <p:txBody>
          <a:bodyPr/>
          <a:lstStyle>
            <a:lvl1pPr>
              <a:lnSpc>
                <a:spcPct val="100000"/>
              </a:lnSpc>
              <a:spcBef>
                <a:spcPts val="0"/>
              </a:spcBef>
              <a:defRPr sz="1200" baseline="0">
                <a:latin typeface="+mn-lt"/>
              </a:defRPr>
            </a:lvl1pPr>
          </a:lstStyle>
          <a:p>
            <a:pPr lvl="0"/>
            <a:r>
              <a:rPr lang="en-US"/>
              <a:t>Body text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4"/>
          <p:cNvSpPr txBox="1">
            <a:spLocks/>
          </p:cNvSpPr>
          <p:nvPr userDrawn="1"/>
        </p:nvSpPr>
        <p:spPr>
          <a:xfrm>
            <a:off x="534352" y="267760"/>
            <a:ext cx="6703696" cy="535517"/>
          </a:xfrm>
          <a:prstGeom prst="rect">
            <a:avLst/>
          </a:prstGeom>
        </p:spPr>
        <p:txBody>
          <a:bodyPr vert="horz" lIns="91440" tIns="45720" rIns="91440" bIns="45720" rtlCol="0" anchor="ctr"/>
          <a:lstStyle>
            <a:defPPr>
              <a:defRPr lang="en-US"/>
            </a:defPPr>
            <a:lvl1pPr marL="0" algn="l" defTabSz="1018824" rtl="0" eaLnBrk="1" latinLnBrk="0" hangingPunct="1">
              <a:defRPr sz="1400" b="1" i="1" kern="1200">
                <a:solidFill>
                  <a:srgbClr val="8C908E"/>
                </a:solidFill>
                <a:latin typeface="Merriweather Black" charset="0"/>
                <a:ea typeface="Merriweather Black" charset="0"/>
                <a:cs typeface="Merriweather Black" charset="0"/>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r>
              <a:rPr lang="en-US" sz="1300" b="0" i="1">
                <a:solidFill>
                  <a:schemeClr val="tx1"/>
                </a:solidFill>
                <a:latin typeface="+mn-lt"/>
                <a:ea typeface="Merriweather" charset="0"/>
                <a:cs typeface="Merriweather" charset="0"/>
              </a:rPr>
              <a:t>RECIPIENT NAME HERE</a:t>
            </a:r>
          </a:p>
        </p:txBody>
      </p:sp>
      <p:sp>
        <p:nvSpPr>
          <p:cNvPr id="8" name="Footer Placeholder 4"/>
          <p:cNvSpPr txBox="1">
            <a:spLocks/>
          </p:cNvSpPr>
          <p:nvPr userDrawn="1"/>
        </p:nvSpPr>
        <p:spPr>
          <a:xfrm>
            <a:off x="534352" y="267760"/>
            <a:ext cx="6703696" cy="535517"/>
          </a:xfrm>
          <a:prstGeom prst="rect">
            <a:avLst/>
          </a:prstGeom>
        </p:spPr>
        <p:txBody>
          <a:bodyPr vert="horz" lIns="91440" tIns="45720" rIns="91440" bIns="45720" rtlCol="0" anchor="ctr"/>
          <a:lstStyle>
            <a:defPPr>
              <a:defRPr lang="en-US"/>
            </a:defPPr>
            <a:lvl1pPr marL="0" algn="l" defTabSz="1018824" rtl="0" eaLnBrk="1" latinLnBrk="0" hangingPunct="1">
              <a:defRPr sz="1400" b="1" i="1" kern="1200">
                <a:solidFill>
                  <a:srgbClr val="8C908E"/>
                </a:solidFill>
                <a:latin typeface="Merriweather Black" charset="0"/>
                <a:ea typeface="Merriweather Black" charset="0"/>
                <a:cs typeface="Merriweather Black" charset="0"/>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endParaRPr lang="en-US" sz="1300" b="0" i="1">
              <a:solidFill>
                <a:schemeClr val="tx1"/>
              </a:solidFill>
              <a:latin typeface="Merriweather" charset="0"/>
              <a:ea typeface="Merriweather" charset="0"/>
              <a:cs typeface="Merriweather" charset="0"/>
            </a:endParaRPr>
          </a:p>
        </p:txBody>
      </p:sp>
      <p:sp>
        <p:nvSpPr>
          <p:cNvPr id="9" name="TextBox 8">
            <a:extLst>
              <a:ext uri="{FF2B5EF4-FFF2-40B4-BE49-F238E27FC236}">
                <a16:creationId xmlns:a16="http://schemas.microsoft.com/office/drawing/2014/main" id="{1EC80338-41C0-404F-A127-0A8C9109D093}"/>
              </a:ext>
            </a:extLst>
          </p:cNvPr>
          <p:cNvSpPr txBox="1"/>
          <p:nvPr userDrawn="1"/>
        </p:nvSpPr>
        <p:spPr>
          <a:xfrm>
            <a:off x="534352" y="9444038"/>
            <a:ext cx="2623186" cy="492443"/>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b="1" i="1">
                <a:solidFill>
                  <a:schemeClr val="bg2"/>
                </a:solidFill>
              </a:rPr>
              <a:t>UNIVERSITY OF GEORGIA</a:t>
            </a:r>
          </a:p>
          <a:p>
            <a:endParaRPr lang="en-US" sz="1300" b="1" i="1">
              <a:solidFill>
                <a:schemeClr val="bg2"/>
              </a:solidFill>
            </a:endParaRPr>
          </a:p>
        </p:txBody>
      </p:sp>
      <p:sp>
        <p:nvSpPr>
          <p:cNvPr id="10" name="Rectangle 9">
            <a:extLst>
              <a:ext uri="{FF2B5EF4-FFF2-40B4-BE49-F238E27FC236}">
                <a16:creationId xmlns:a16="http://schemas.microsoft.com/office/drawing/2014/main" id="{31BAC936-15FC-3C49-ADF0-E5CB94F42703}"/>
              </a:ext>
            </a:extLst>
          </p:cNvPr>
          <p:cNvSpPr/>
          <p:nvPr userDrawn="1"/>
        </p:nvSpPr>
        <p:spPr>
          <a:xfrm>
            <a:off x="6808122" y="9457847"/>
            <a:ext cx="429926" cy="292388"/>
          </a:xfrm>
          <a:prstGeom prst="rect">
            <a:avLst/>
          </a:prstGeom>
        </p:spPr>
        <p:txBody>
          <a:bodyPr wrap="none">
            <a:spAutoFit/>
          </a:bodyPr>
          <a:lstStyle/>
          <a:p>
            <a:fld id="{A8BCE604-AB00-E046-8DCA-CEE768F7DFBB}" type="slidenum">
              <a:rPr lang="en-US" sz="1300" i="1" smtClean="0"/>
              <a:t>‹#›</a:t>
            </a:fld>
            <a:endParaRPr lang="en-US" sz="1300" i="1"/>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99"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73" r:id="rId13"/>
    <p:sldLayoutId id="2147483675" r:id="rId14"/>
    <p:sldLayoutId id="2147483674" r:id="rId15"/>
    <p:sldLayoutId id="2147483701" r:id="rId16"/>
    <p:sldLayoutId id="2147483698" r:id="rId17"/>
    <p:sldLayoutId id="2147483696" r:id="rId18"/>
    <p:sldLayoutId id="2147483703" r:id="rId19"/>
    <p:sldLayoutId id="2147483704" r:id="rId20"/>
    <p:sldLayoutId id="2147483706" r:id="rId21"/>
    <p:sldLayoutId id="2147483705" r:id="rId22"/>
    <p:sldLayoutId id="2147483697" r:id="rId23"/>
  </p:sldLayoutIdLst>
  <p:hf sldNum="0" hdr="0" ftr="0" dt="0"/>
  <p:txStyles>
    <p:titleStyle>
      <a:lvl1pPr algn="l" defTabSz="777240" rtl="0" eaLnBrk="1" latinLnBrk="0" hangingPunct="1">
        <a:lnSpc>
          <a:spcPct val="90000"/>
        </a:lnSpc>
        <a:spcBef>
          <a:spcPct val="0"/>
        </a:spcBef>
        <a:buNone/>
        <a:defRPr sz="3740" b="1" i="0" kern="1200">
          <a:solidFill>
            <a:schemeClr val="tx1"/>
          </a:solidFill>
          <a:latin typeface="Trade Gothic LT Pro Cn" charset="0"/>
          <a:ea typeface="Trade Gothic LT Pro Cn" charset="0"/>
          <a:cs typeface="Trade Gothic LT Pro Cn" charset="0"/>
        </a:defRPr>
      </a:lvl1pPr>
    </p:titleStyle>
    <p:bodyStyle>
      <a:lvl1pPr marL="0" indent="0" algn="l" defTabSz="777240" rtl="0" eaLnBrk="1" latinLnBrk="0" hangingPunct="1">
        <a:lnSpc>
          <a:spcPct val="90000"/>
        </a:lnSpc>
        <a:spcBef>
          <a:spcPts val="850"/>
        </a:spcBef>
        <a:buFont typeface="Arial" panose="020B0604020202020204" pitchFamily="34" charset="0"/>
        <a:buNone/>
        <a:defRPr sz="1400" kern="1200">
          <a:solidFill>
            <a:schemeClr val="tx1"/>
          </a:solidFill>
          <a:latin typeface="Merriweather" charset="0"/>
          <a:ea typeface="Merriweather" charset="0"/>
          <a:cs typeface="Merriweather" charset="0"/>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cristy.jones25@uga.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9F838-736C-1A4D-A355-E20795D34A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199" y="429127"/>
            <a:ext cx="6858002" cy="9146316"/>
          </a:xfrm>
          <a:prstGeom prst="rect">
            <a:avLst/>
          </a:prstGeom>
        </p:spPr>
      </p:pic>
      <p:sp>
        <p:nvSpPr>
          <p:cNvPr id="16" name="Rectangle 15">
            <a:extLst>
              <a:ext uri="{FF2B5EF4-FFF2-40B4-BE49-F238E27FC236}">
                <a16:creationId xmlns:a16="http://schemas.microsoft.com/office/drawing/2014/main" id="{8BBAF5E4-63E2-4145-8A13-54CC24FB3BDC}"/>
              </a:ext>
            </a:extLst>
          </p:cNvPr>
          <p:cNvSpPr/>
          <p:nvPr/>
        </p:nvSpPr>
        <p:spPr>
          <a:xfrm>
            <a:off x="457200" y="457200"/>
            <a:ext cx="6858001" cy="91666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19E658-F0D1-6E4E-896D-48A7E2043810}"/>
              </a:ext>
            </a:extLst>
          </p:cNvPr>
          <p:cNvPicPr>
            <a:picLocks noChangeAspect="1"/>
          </p:cNvPicPr>
          <p:nvPr/>
        </p:nvPicPr>
        <p:blipFill>
          <a:blip r:embed="rId4"/>
          <a:stretch>
            <a:fillRect/>
          </a:stretch>
        </p:blipFill>
        <p:spPr>
          <a:xfrm>
            <a:off x="635002" y="1094740"/>
            <a:ext cx="6677455" cy="1197864"/>
          </a:xfrm>
          <a:prstGeom prst="rect">
            <a:avLst/>
          </a:prstGeom>
        </p:spPr>
      </p:pic>
      <p:pic>
        <p:nvPicPr>
          <p:cNvPr id="7" name="Picture 6">
            <a:extLst>
              <a:ext uri="{FF2B5EF4-FFF2-40B4-BE49-F238E27FC236}">
                <a16:creationId xmlns:a16="http://schemas.microsoft.com/office/drawing/2014/main" id="{97226581-AA78-AB49-8331-19799C4A5A8B}"/>
              </a:ext>
            </a:extLst>
          </p:cNvPr>
          <p:cNvPicPr>
            <a:picLocks noChangeAspect="1"/>
          </p:cNvPicPr>
          <p:nvPr/>
        </p:nvPicPr>
        <p:blipFill>
          <a:blip r:embed="rId5"/>
          <a:stretch>
            <a:fillRect/>
          </a:stretch>
        </p:blipFill>
        <p:spPr>
          <a:xfrm>
            <a:off x="1358900" y="8914454"/>
            <a:ext cx="5054600" cy="1079500"/>
          </a:xfrm>
          <a:prstGeom prst="rect">
            <a:avLst/>
          </a:prstGeom>
        </p:spPr>
      </p:pic>
      <p:sp>
        <p:nvSpPr>
          <p:cNvPr id="8" name="TextBox 7">
            <a:extLst>
              <a:ext uri="{FF2B5EF4-FFF2-40B4-BE49-F238E27FC236}">
                <a16:creationId xmlns:a16="http://schemas.microsoft.com/office/drawing/2014/main" id="{BD68B3E0-7706-C148-9EF7-A544E5B2F4B5}"/>
              </a:ext>
            </a:extLst>
          </p:cNvPr>
          <p:cNvSpPr txBox="1"/>
          <p:nvPr/>
        </p:nvSpPr>
        <p:spPr>
          <a:xfrm>
            <a:off x="635002" y="1072136"/>
            <a:ext cx="6680199" cy="292388"/>
          </a:xfrm>
          <a:prstGeom prst="rect">
            <a:avLst/>
          </a:prstGeom>
          <a:solidFill>
            <a:schemeClr val="tx1"/>
          </a:solidFill>
        </p:spPr>
        <p:txBody>
          <a:bodyPr wrap="square" rtlCol="0">
            <a:spAutoFit/>
          </a:bodyPr>
          <a:lstStyle/>
          <a:p>
            <a:endParaRPr lang="en-US" sz="1300" b="1">
              <a:solidFill>
                <a:schemeClr val="bg1"/>
              </a:solidFill>
            </a:endParaRPr>
          </a:p>
        </p:txBody>
      </p:sp>
      <p:pic>
        <p:nvPicPr>
          <p:cNvPr id="15" name="Picture 14">
            <a:extLst>
              <a:ext uri="{FF2B5EF4-FFF2-40B4-BE49-F238E27FC236}">
                <a16:creationId xmlns:a16="http://schemas.microsoft.com/office/drawing/2014/main" id="{3480F50A-79FA-544D-9969-B4B6E3FB931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779517" y="9153120"/>
            <a:ext cx="4213365" cy="480407"/>
          </a:xfrm>
          <a:prstGeom prst="rect">
            <a:avLst/>
          </a:prstGeom>
        </p:spPr>
      </p:pic>
      <p:sp>
        <p:nvSpPr>
          <p:cNvPr id="4" name="TextBox 3">
            <a:extLst>
              <a:ext uri="{FF2B5EF4-FFF2-40B4-BE49-F238E27FC236}">
                <a16:creationId xmlns:a16="http://schemas.microsoft.com/office/drawing/2014/main" id="{1B7C4E0D-7BB8-9374-3CF5-6CC2280E0B66}"/>
              </a:ext>
            </a:extLst>
          </p:cNvPr>
          <p:cNvSpPr txBox="1"/>
          <p:nvPr/>
        </p:nvSpPr>
        <p:spPr>
          <a:xfrm>
            <a:off x="805720" y="1280308"/>
            <a:ext cx="6119735" cy="830997"/>
          </a:xfrm>
          <a:prstGeom prst="rect">
            <a:avLst/>
          </a:prstGeom>
          <a:noFill/>
        </p:spPr>
        <p:txBody>
          <a:bodyPr wrap="square">
            <a:spAutoFit/>
          </a:bodyPr>
          <a:lstStyle/>
          <a:p>
            <a:pPr algn="ctr"/>
            <a:r>
              <a:rPr lang="en-US" sz="2400" b="1">
                <a:solidFill>
                  <a:schemeClr val="bg1"/>
                </a:solidFill>
              </a:rPr>
              <a:t>5-5-5 New Employee Onboarding Experience</a:t>
            </a:r>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standing in front of a building&#10;&#10;Description automatically generated">
            <a:extLst>
              <a:ext uri="{FF2B5EF4-FFF2-40B4-BE49-F238E27FC236}">
                <a16:creationId xmlns:a16="http://schemas.microsoft.com/office/drawing/2014/main" id="{1C58B8FD-068E-5588-A233-422404B50B97}"/>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5DD0AFE6-6557-7EA0-F92F-5A06E007D07A}"/>
              </a:ext>
            </a:extLst>
          </p:cNvPr>
          <p:cNvSpPr>
            <a:spLocks noGrp="1"/>
          </p:cNvSpPr>
          <p:nvPr>
            <p:ph type="body" sz="quarter" idx="13"/>
          </p:nvPr>
        </p:nvSpPr>
        <p:spPr/>
        <p:txBody>
          <a:bodyPr/>
          <a:lstStyle/>
          <a:p>
            <a:r>
              <a:rPr lang="en-US"/>
              <a:t>Welcome Letter</a:t>
            </a:r>
          </a:p>
          <a:p>
            <a:r>
              <a:rPr lang="en-US"/>
              <a:t>First 5 Days</a:t>
            </a:r>
          </a:p>
          <a:p>
            <a:r>
              <a:rPr lang="en-US"/>
              <a:t>First 5 Weeks and First 5 Months</a:t>
            </a:r>
          </a:p>
          <a:p>
            <a:r>
              <a:rPr lang="en-US"/>
              <a:t>FY 24 Important Dates</a:t>
            </a:r>
          </a:p>
          <a:p>
            <a:r>
              <a:rPr lang="en-US"/>
              <a:t>Bulldawg Buddy</a:t>
            </a:r>
          </a:p>
          <a:p>
            <a:r>
              <a:rPr lang="en-US"/>
              <a:t>DAR Dictionary</a:t>
            </a:r>
          </a:p>
        </p:txBody>
      </p:sp>
      <p:sp>
        <p:nvSpPr>
          <p:cNvPr id="7" name="Text Placeholder 6">
            <a:extLst>
              <a:ext uri="{FF2B5EF4-FFF2-40B4-BE49-F238E27FC236}">
                <a16:creationId xmlns:a16="http://schemas.microsoft.com/office/drawing/2014/main" id="{9F2354C9-1B25-7443-088C-D725E054CD3E}"/>
              </a:ext>
            </a:extLst>
          </p:cNvPr>
          <p:cNvSpPr>
            <a:spLocks noGrp="1"/>
          </p:cNvSpPr>
          <p:nvPr>
            <p:ph type="body" sz="quarter" idx="14"/>
          </p:nvPr>
        </p:nvSpPr>
        <p:spPr>
          <a:xfrm>
            <a:off x="4850431" y="4349988"/>
            <a:ext cx="1118101" cy="4086984"/>
          </a:xfrm>
        </p:spPr>
        <p:txBody>
          <a:bodyPr lIns="91440" tIns="45720" rIns="91440" bIns="45720" anchor="t">
            <a:normAutofit/>
          </a:bodyPr>
          <a:lstStyle/>
          <a:p>
            <a:r>
              <a:rPr lang="en-US"/>
              <a:t>3</a:t>
            </a:r>
          </a:p>
          <a:p>
            <a:r>
              <a:rPr lang="en-US"/>
              <a:t>4</a:t>
            </a:r>
          </a:p>
          <a:p>
            <a:r>
              <a:rPr lang="en-US"/>
              <a:t>6</a:t>
            </a:r>
          </a:p>
          <a:p>
            <a:r>
              <a:rPr lang="en-US"/>
              <a:t>7</a:t>
            </a:r>
          </a:p>
          <a:p>
            <a:r>
              <a:rPr lang="en-US"/>
              <a:t>8</a:t>
            </a:r>
          </a:p>
          <a:p>
            <a:r>
              <a:rPr lang="en-US"/>
              <a:t>9</a:t>
            </a:r>
          </a:p>
          <a:p>
            <a:endParaRPr lang="en-US"/>
          </a:p>
          <a:p>
            <a:endParaRPr lang="en-US"/>
          </a:p>
        </p:txBody>
      </p:sp>
      <p:sp>
        <p:nvSpPr>
          <p:cNvPr id="2" name="Rectangle 1">
            <a:extLst>
              <a:ext uri="{FF2B5EF4-FFF2-40B4-BE49-F238E27FC236}">
                <a16:creationId xmlns:a16="http://schemas.microsoft.com/office/drawing/2014/main" id="{8BEC2C21-3F2D-0E14-83FB-25C434DEBAB5}"/>
              </a:ext>
            </a:extLst>
          </p:cNvPr>
          <p:cNvSpPr/>
          <p:nvPr/>
        </p:nvSpPr>
        <p:spPr>
          <a:xfrm>
            <a:off x="511133" y="410817"/>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45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795B39-5E70-0826-E5B0-E177276DF94D}"/>
              </a:ext>
            </a:extLst>
          </p:cNvPr>
          <p:cNvSpPr>
            <a:spLocks noGrp="1"/>
          </p:cNvSpPr>
          <p:nvPr>
            <p:ph type="body" sz="quarter" idx="17"/>
          </p:nvPr>
        </p:nvSpPr>
        <p:spPr/>
        <p:txBody>
          <a:bodyPr/>
          <a:lstStyle/>
          <a:p>
            <a:r>
              <a:rPr lang="en-US" sz="1600"/>
              <a:t>We are so glad that you have decided to be a part of our team. In this packet, you will find pages filled out by your supervisor that outline your first 5 days, 5 weeks, and 5 months in this position. You will also find information about resources the university offers as well as the contact information from your Bulldawg Buddy, a coworker assigned to you by your supervisor who will help you in your transition to your new role. If you have any questions, feel free to reach out to Cristy Jones, Talent Management Specialist, </a:t>
            </a:r>
            <a:r>
              <a:rPr lang="en-US" sz="1600">
                <a:hlinkClick r:id="rId3"/>
              </a:rPr>
              <a:t>cristy.jones25@uga.edu</a:t>
            </a:r>
            <a:r>
              <a:rPr lang="en-US" sz="1600"/>
              <a:t>. Again, we are so glad you are here, and we hope you have a smooth start to your new job.</a:t>
            </a:r>
          </a:p>
        </p:txBody>
      </p:sp>
      <p:sp>
        <p:nvSpPr>
          <p:cNvPr id="2" name="Rectangle 1">
            <a:extLst>
              <a:ext uri="{FF2B5EF4-FFF2-40B4-BE49-F238E27FC236}">
                <a16:creationId xmlns:a16="http://schemas.microsoft.com/office/drawing/2014/main" id="{675093A9-F052-E259-6887-36F0EFC89C2A}"/>
              </a:ext>
            </a:extLst>
          </p:cNvPr>
          <p:cNvSpPr/>
          <p:nvPr/>
        </p:nvSpPr>
        <p:spPr>
          <a:xfrm>
            <a:off x="534988" y="477078"/>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79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134686-5E39-E30F-C4A1-ABDF8BB9804B}"/>
              </a:ext>
            </a:extLst>
          </p:cNvPr>
          <p:cNvSpPr>
            <a:spLocks noGrp="1"/>
          </p:cNvSpPr>
          <p:nvPr>
            <p:ph type="body" sz="quarter" idx="15"/>
          </p:nvPr>
        </p:nvSpPr>
        <p:spPr>
          <a:xfrm>
            <a:off x="1274136" y="862012"/>
            <a:ext cx="4219575" cy="504825"/>
          </a:xfrm>
        </p:spPr>
        <p:txBody>
          <a:bodyPr/>
          <a:lstStyle/>
          <a:p>
            <a:pPr algn="ctr"/>
            <a:r>
              <a:rPr lang="en-US"/>
              <a:t>First Five Days</a:t>
            </a:r>
          </a:p>
        </p:txBody>
      </p:sp>
      <p:graphicFrame>
        <p:nvGraphicFramePr>
          <p:cNvPr id="7" name="Table 7">
            <a:extLst>
              <a:ext uri="{FF2B5EF4-FFF2-40B4-BE49-F238E27FC236}">
                <a16:creationId xmlns:a16="http://schemas.microsoft.com/office/drawing/2014/main" id="{C5F98EF8-AE0F-BB85-029B-6D3CD6E3FDA9}"/>
              </a:ext>
            </a:extLst>
          </p:cNvPr>
          <p:cNvGraphicFramePr>
            <a:graphicFrameLocks noGrp="1"/>
          </p:cNvGraphicFramePr>
          <p:nvPr>
            <p:extLst>
              <p:ext uri="{D42A27DB-BD31-4B8C-83A1-F6EECF244321}">
                <p14:modId xmlns:p14="http://schemas.microsoft.com/office/powerpoint/2010/main" val="2219228734"/>
              </p:ext>
            </p:extLst>
          </p:nvPr>
        </p:nvGraphicFramePr>
        <p:xfrm>
          <a:off x="793124" y="1501886"/>
          <a:ext cx="5181600" cy="2428386"/>
        </p:xfrm>
        <a:graphic>
          <a:graphicData uri="http://schemas.openxmlformats.org/drawingml/2006/table">
            <a:tbl>
              <a:tblPr firstRow="1" bandRow="1">
                <a:tableStyleId>{00A15C55-8517-42AA-B614-E9B94910E393}</a:tableStyleId>
              </a:tblPr>
              <a:tblGrid>
                <a:gridCol w="3959180">
                  <a:extLst>
                    <a:ext uri="{9D8B030D-6E8A-4147-A177-3AD203B41FA5}">
                      <a16:colId xmlns:a16="http://schemas.microsoft.com/office/drawing/2014/main" val="181733505"/>
                    </a:ext>
                  </a:extLst>
                </a:gridCol>
                <a:gridCol w="1222420">
                  <a:extLst>
                    <a:ext uri="{9D8B030D-6E8A-4147-A177-3AD203B41FA5}">
                      <a16:colId xmlns:a16="http://schemas.microsoft.com/office/drawing/2014/main" val="909357102"/>
                    </a:ext>
                  </a:extLst>
                </a:gridCol>
              </a:tblGrid>
              <a:tr h="458865">
                <a:tc>
                  <a:txBody>
                    <a:bodyPr/>
                    <a:lstStyle/>
                    <a:p>
                      <a:r>
                        <a:rPr lang="en-US"/>
                        <a:t>Day 1</a:t>
                      </a:r>
                    </a:p>
                  </a:txBody>
                  <a:tcPr/>
                </a:tc>
                <a:tc>
                  <a:txBody>
                    <a:bodyPr/>
                    <a:lstStyle/>
                    <a:p>
                      <a:r>
                        <a:rPr lang="en-US"/>
                        <a:t>Time</a:t>
                      </a:r>
                    </a:p>
                  </a:txBody>
                  <a:tcPr/>
                </a:tc>
                <a:extLst>
                  <a:ext uri="{0D108BD9-81ED-4DB2-BD59-A6C34878D82A}">
                    <a16:rowId xmlns:a16="http://schemas.microsoft.com/office/drawing/2014/main" val="218516037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83205029"/>
                  </a:ext>
                </a:extLst>
              </a:tr>
              <a:tr h="486161">
                <a:tc>
                  <a:txBody>
                    <a:bodyPr/>
                    <a:lstStyle/>
                    <a:p>
                      <a:endParaRPr lang="en-US"/>
                    </a:p>
                  </a:txBody>
                  <a:tcPr/>
                </a:tc>
                <a:tc>
                  <a:txBody>
                    <a:bodyPr/>
                    <a:lstStyle/>
                    <a:p>
                      <a:endParaRPr lang="en-US"/>
                    </a:p>
                  </a:txBody>
                  <a:tcPr/>
                </a:tc>
                <a:extLst>
                  <a:ext uri="{0D108BD9-81ED-4DB2-BD59-A6C34878D82A}">
                    <a16:rowId xmlns:a16="http://schemas.microsoft.com/office/drawing/2014/main" val="246602349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6649728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6858642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39645670"/>
                  </a:ext>
                </a:extLst>
              </a:tr>
            </a:tbl>
          </a:graphicData>
        </a:graphic>
      </p:graphicFrame>
      <p:graphicFrame>
        <p:nvGraphicFramePr>
          <p:cNvPr id="8" name="Table 8">
            <a:extLst>
              <a:ext uri="{FF2B5EF4-FFF2-40B4-BE49-F238E27FC236}">
                <a16:creationId xmlns:a16="http://schemas.microsoft.com/office/drawing/2014/main" id="{EED75DF0-5D27-23A1-AC06-7B858C56589F}"/>
              </a:ext>
            </a:extLst>
          </p:cNvPr>
          <p:cNvGraphicFramePr>
            <a:graphicFrameLocks noGrp="1"/>
          </p:cNvGraphicFramePr>
          <p:nvPr>
            <p:extLst>
              <p:ext uri="{D42A27DB-BD31-4B8C-83A1-F6EECF244321}">
                <p14:modId xmlns:p14="http://schemas.microsoft.com/office/powerpoint/2010/main" val="2570671243"/>
              </p:ext>
            </p:extLst>
          </p:nvPr>
        </p:nvGraphicFramePr>
        <p:xfrm>
          <a:off x="793124" y="4094060"/>
          <a:ext cx="5181600" cy="2595880"/>
        </p:xfrm>
        <a:graphic>
          <a:graphicData uri="http://schemas.openxmlformats.org/drawingml/2006/table">
            <a:tbl>
              <a:tblPr firstRow="1" bandRow="1">
                <a:tableStyleId>{00A15C55-8517-42AA-B614-E9B94910E393}</a:tableStyleId>
              </a:tblPr>
              <a:tblGrid>
                <a:gridCol w="3934496">
                  <a:extLst>
                    <a:ext uri="{9D8B030D-6E8A-4147-A177-3AD203B41FA5}">
                      <a16:colId xmlns:a16="http://schemas.microsoft.com/office/drawing/2014/main" val="2932213194"/>
                    </a:ext>
                  </a:extLst>
                </a:gridCol>
                <a:gridCol w="1247104">
                  <a:extLst>
                    <a:ext uri="{9D8B030D-6E8A-4147-A177-3AD203B41FA5}">
                      <a16:colId xmlns:a16="http://schemas.microsoft.com/office/drawing/2014/main" val="1670508750"/>
                    </a:ext>
                  </a:extLst>
                </a:gridCol>
              </a:tblGrid>
              <a:tr h="370840">
                <a:tc>
                  <a:txBody>
                    <a:bodyPr/>
                    <a:lstStyle/>
                    <a:p>
                      <a:r>
                        <a:rPr lang="en-US"/>
                        <a:t>Day 2</a:t>
                      </a:r>
                    </a:p>
                  </a:txBody>
                  <a:tcPr/>
                </a:tc>
                <a:tc>
                  <a:txBody>
                    <a:bodyPr/>
                    <a:lstStyle/>
                    <a:p>
                      <a:r>
                        <a:rPr lang="en-US"/>
                        <a:t>Time</a:t>
                      </a:r>
                    </a:p>
                  </a:txBody>
                  <a:tcPr/>
                </a:tc>
                <a:extLst>
                  <a:ext uri="{0D108BD9-81ED-4DB2-BD59-A6C34878D82A}">
                    <a16:rowId xmlns:a16="http://schemas.microsoft.com/office/drawing/2014/main" val="263524639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19229768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640954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3533551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205530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7633357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476066280"/>
                  </a:ext>
                </a:extLst>
              </a:tr>
            </a:tbl>
          </a:graphicData>
        </a:graphic>
      </p:graphicFrame>
      <p:graphicFrame>
        <p:nvGraphicFramePr>
          <p:cNvPr id="12" name="Table 8">
            <a:extLst>
              <a:ext uri="{FF2B5EF4-FFF2-40B4-BE49-F238E27FC236}">
                <a16:creationId xmlns:a16="http://schemas.microsoft.com/office/drawing/2014/main" id="{A4FCBA3D-E471-85D7-9A12-D8E2261A6D0D}"/>
              </a:ext>
            </a:extLst>
          </p:cNvPr>
          <p:cNvGraphicFramePr>
            <a:graphicFrameLocks noGrp="1"/>
          </p:cNvGraphicFramePr>
          <p:nvPr>
            <p:extLst>
              <p:ext uri="{D42A27DB-BD31-4B8C-83A1-F6EECF244321}">
                <p14:modId xmlns:p14="http://schemas.microsoft.com/office/powerpoint/2010/main" val="3885527500"/>
              </p:ext>
            </p:extLst>
          </p:nvPr>
        </p:nvGraphicFramePr>
        <p:xfrm>
          <a:off x="793124" y="6853729"/>
          <a:ext cx="5181600" cy="2595880"/>
        </p:xfrm>
        <a:graphic>
          <a:graphicData uri="http://schemas.openxmlformats.org/drawingml/2006/table">
            <a:tbl>
              <a:tblPr firstRow="1" bandRow="1">
                <a:tableStyleId>{00A15C55-8517-42AA-B614-E9B94910E393}</a:tableStyleId>
              </a:tblPr>
              <a:tblGrid>
                <a:gridCol w="3934496">
                  <a:extLst>
                    <a:ext uri="{9D8B030D-6E8A-4147-A177-3AD203B41FA5}">
                      <a16:colId xmlns:a16="http://schemas.microsoft.com/office/drawing/2014/main" val="2932213194"/>
                    </a:ext>
                  </a:extLst>
                </a:gridCol>
                <a:gridCol w="1247104">
                  <a:extLst>
                    <a:ext uri="{9D8B030D-6E8A-4147-A177-3AD203B41FA5}">
                      <a16:colId xmlns:a16="http://schemas.microsoft.com/office/drawing/2014/main" val="1670508750"/>
                    </a:ext>
                  </a:extLst>
                </a:gridCol>
              </a:tblGrid>
              <a:tr h="370840">
                <a:tc>
                  <a:txBody>
                    <a:bodyPr/>
                    <a:lstStyle/>
                    <a:p>
                      <a:r>
                        <a:rPr lang="en-US"/>
                        <a:t>Day 3</a:t>
                      </a:r>
                    </a:p>
                  </a:txBody>
                  <a:tcPr/>
                </a:tc>
                <a:tc>
                  <a:txBody>
                    <a:bodyPr/>
                    <a:lstStyle/>
                    <a:p>
                      <a:r>
                        <a:rPr lang="en-US"/>
                        <a:t>Time</a:t>
                      </a:r>
                    </a:p>
                  </a:txBody>
                  <a:tcPr/>
                </a:tc>
                <a:extLst>
                  <a:ext uri="{0D108BD9-81ED-4DB2-BD59-A6C34878D82A}">
                    <a16:rowId xmlns:a16="http://schemas.microsoft.com/office/drawing/2014/main" val="263524639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19229768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640954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3533551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205530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7633357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476066280"/>
                  </a:ext>
                </a:extLst>
              </a:tr>
            </a:tbl>
          </a:graphicData>
        </a:graphic>
      </p:graphicFrame>
      <p:sp>
        <p:nvSpPr>
          <p:cNvPr id="2" name="Rectangle 1">
            <a:extLst>
              <a:ext uri="{FF2B5EF4-FFF2-40B4-BE49-F238E27FC236}">
                <a16:creationId xmlns:a16="http://schemas.microsoft.com/office/drawing/2014/main" id="{45EE992C-9F80-A03C-E766-75485C251593}"/>
              </a:ext>
            </a:extLst>
          </p:cNvPr>
          <p:cNvSpPr/>
          <p:nvPr/>
        </p:nvSpPr>
        <p:spPr>
          <a:xfrm>
            <a:off x="399344" y="273467"/>
            <a:ext cx="2221464" cy="498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390086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134686-5E39-E30F-C4A1-ABDF8BB9804B}"/>
              </a:ext>
            </a:extLst>
          </p:cNvPr>
          <p:cNvSpPr>
            <a:spLocks noGrp="1"/>
          </p:cNvSpPr>
          <p:nvPr>
            <p:ph type="body" sz="quarter" idx="15"/>
          </p:nvPr>
        </p:nvSpPr>
        <p:spPr>
          <a:xfrm>
            <a:off x="1008867" y="862012"/>
            <a:ext cx="4750114" cy="504825"/>
          </a:xfrm>
        </p:spPr>
        <p:txBody>
          <a:bodyPr/>
          <a:lstStyle/>
          <a:p>
            <a:pPr algn="ctr"/>
            <a:r>
              <a:rPr lang="en-US"/>
              <a:t>First Five Days (cont’d)</a:t>
            </a:r>
          </a:p>
        </p:txBody>
      </p:sp>
      <p:graphicFrame>
        <p:nvGraphicFramePr>
          <p:cNvPr id="7" name="Table 7">
            <a:extLst>
              <a:ext uri="{FF2B5EF4-FFF2-40B4-BE49-F238E27FC236}">
                <a16:creationId xmlns:a16="http://schemas.microsoft.com/office/drawing/2014/main" id="{C5F98EF8-AE0F-BB85-029B-6D3CD6E3FDA9}"/>
              </a:ext>
            </a:extLst>
          </p:cNvPr>
          <p:cNvGraphicFramePr>
            <a:graphicFrameLocks noGrp="1"/>
          </p:cNvGraphicFramePr>
          <p:nvPr>
            <p:extLst>
              <p:ext uri="{D42A27DB-BD31-4B8C-83A1-F6EECF244321}">
                <p14:modId xmlns:p14="http://schemas.microsoft.com/office/powerpoint/2010/main" val="1633134508"/>
              </p:ext>
            </p:extLst>
          </p:nvPr>
        </p:nvGraphicFramePr>
        <p:xfrm>
          <a:off x="793123" y="1501886"/>
          <a:ext cx="5569039" cy="2428386"/>
        </p:xfrm>
        <a:graphic>
          <a:graphicData uri="http://schemas.openxmlformats.org/drawingml/2006/table">
            <a:tbl>
              <a:tblPr firstRow="1" bandRow="1">
                <a:tableStyleId>{00A15C55-8517-42AA-B614-E9B94910E393}</a:tableStyleId>
              </a:tblPr>
              <a:tblGrid>
                <a:gridCol w="4255216">
                  <a:extLst>
                    <a:ext uri="{9D8B030D-6E8A-4147-A177-3AD203B41FA5}">
                      <a16:colId xmlns:a16="http://schemas.microsoft.com/office/drawing/2014/main" val="181733505"/>
                    </a:ext>
                  </a:extLst>
                </a:gridCol>
                <a:gridCol w="1313823">
                  <a:extLst>
                    <a:ext uri="{9D8B030D-6E8A-4147-A177-3AD203B41FA5}">
                      <a16:colId xmlns:a16="http://schemas.microsoft.com/office/drawing/2014/main" val="909357102"/>
                    </a:ext>
                  </a:extLst>
                </a:gridCol>
              </a:tblGrid>
              <a:tr h="458865">
                <a:tc>
                  <a:txBody>
                    <a:bodyPr/>
                    <a:lstStyle/>
                    <a:p>
                      <a:r>
                        <a:rPr lang="en-US"/>
                        <a:t>Day 4</a:t>
                      </a:r>
                    </a:p>
                  </a:txBody>
                  <a:tcPr/>
                </a:tc>
                <a:tc>
                  <a:txBody>
                    <a:bodyPr/>
                    <a:lstStyle/>
                    <a:p>
                      <a:r>
                        <a:rPr lang="en-US"/>
                        <a:t>Time</a:t>
                      </a:r>
                    </a:p>
                  </a:txBody>
                  <a:tcPr/>
                </a:tc>
                <a:extLst>
                  <a:ext uri="{0D108BD9-81ED-4DB2-BD59-A6C34878D82A}">
                    <a16:rowId xmlns:a16="http://schemas.microsoft.com/office/drawing/2014/main" val="218516037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83205029"/>
                  </a:ext>
                </a:extLst>
              </a:tr>
              <a:tr h="486161">
                <a:tc>
                  <a:txBody>
                    <a:bodyPr/>
                    <a:lstStyle/>
                    <a:p>
                      <a:endParaRPr lang="en-US"/>
                    </a:p>
                  </a:txBody>
                  <a:tcPr/>
                </a:tc>
                <a:tc>
                  <a:txBody>
                    <a:bodyPr/>
                    <a:lstStyle/>
                    <a:p>
                      <a:endParaRPr lang="en-US"/>
                    </a:p>
                  </a:txBody>
                  <a:tcPr/>
                </a:tc>
                <a:extLst>
                  <a:ext uri="{0D108BD9-81ED-4DB2-BD59-A6C34878D82A}">
                    <a16:rowId xmlns:a16="http://schemas.microsoft.com/office/drawing/2014/main" val="246602349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6649728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6858642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39645670"/>
                  </a:ext>
                </a:extLst>
              </a:tr>
            </a:tbl>
          </a:graphicData>
        </a:graphic>
      </p:graphicFrame>
      <p:graphicFrame>
        <p:nvGraphicFramePr>
          <p:cNvPr id="8" name="Table 8">
            <a:extLst>
              <a:ext uri="{FF2B5EF4-FFF2-40B4-BE49-F238E27FC236}">
                <a16:creationId xmlns:a16="http://schemas.microsoft.com/office/drawing/2014/main" id="{EED75DF0-5D27-23A1-AC06-7B858C56589F}"/>
              </a:ext>
            </a:extLst>
          </p:cNvPr>
          <p:cNvGraphicFramePr>
            <a:graphicFrameLocks noGrp="1"/>
          </p:cNvGraphicFramePr>
          <p:nvPr>
            <p:extLst>
              <p:ext uri="{D42A27DB-BD31-4B8C-83A1-F6EECF244321}">
                <p14:modId xmlns:p14="http://schemas.microsoft.com/office/powerpoint/2010/main" val="1943625438"/>
              </p:ext>
            </p:extLst>
          </p:nvPr>
        </p:nvGraphicFramePr>
        <p:xfrm>
          <a:off x="793122" y="4390274"/>
          <a:ext cx="5569039" cy="2595880"/>
        </p:xfrm>
        <a:graphic>
          <a:graphicData uri="http://schemas.openxmlformats.org/drawingml/2006/table">
            <a:tbl>
              <a:tblPr firstRow="1" bandRow="1">
                <a:tableStyleId>{00A15C55-8517-42AA-B614-E9B94910E393}</a:tableStyleId>
              </a:tblPr>
              <a:tblGrid>
                <a:gridCol w="4228686">
                  <a:extLst>
                    <a:ext uri="{9D8B030D-6E8A-4147-A177-3AD203B41FA5}">
                      <a16:colId xmlns:a16="http://schemas.microsoft.com/office/drawing/2014/main" val="2932213194"/>
                    </a:ext>
                  </a:extLst>
                </a:gridCol>
                <a:gridCol w="1340353">
                  <a:extLst>
                    <a:ext uri="{9D8B030D-6E8A-4147-A177-3AD203B41FA5}">
                      <a16:colId xmlns:a16="http://schemas.microsoft.com/office/drawing/2014/main" val="1670508750"/>
                    </a:ext>
                  </a:extLst>
                </a:gridCol>
              </a:tblGrid>
              <a:tr h="370840">
                <a:tc>
                  <a:txBody>
                    <a:bodyPr/>
                    <a:lstStyle/>
                    <a:p>
                      <a:r>
                        <a:rPr lang="en-US"/>
                        <a:t>Day 5</a:t>
                      </a:r>
                    </a:p>
                  </a:txBody>
                  <a:tcPr/>
                </a:tc>
                <a:tc>
                  <a:txBody>
                    <a:bodyPr/>
                    <a:lstStyle/>
                    <a:p>
                      <a:r>
                        <a:rPr lang="en-US"/>
                        <a:t>Time</a:t>
                      </a:r>
                    </a:p>
                  </a:txBody>
                  <a:tcPr/>
                </a:tc>
                <a:extLst>
                  <a:ext uri="{0D108BD9-81ED-4DB2-BD59-A6C34878D82A}">
                    <a16:rowId xmlns:a16="http://schemas.microsoft.com/office/drawing/2014/main" val="263524639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19229768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640954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3533551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205530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7633357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476066280"/>
                  </a:ext>
                </a:extLst>
              </a:tr>
            </a:tbl>
          </a:graphicData>
        </a:graphic>
      </p:graphicFrame>
      <p:sp>
        <p:nvSpPr>
          <p:cNvPr id="2" name="Rectangle 1">
            <a:extLst>
              <a:ext uri="{FF2B5EF4-FFF2-40B4-BE49-F238E27FC236}">
                <a16:creationId xmlns:a16="http://schemas.microsoft.com/office/drawing/2014/main" id="{ABA37BD5-748A-3698-3594-D0E58AE3E4C3}"/>
              </a:ext>
            </a:extLst>
          </p:cNvPr>
          <p:cNvSpPr/>
          <p:nvPr/>
        </p:nvSpPr>
        <p:spPr>
          <a:xfrm>
            <a:off x="534988" y="477078"/>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134686-5E39-E30F-C4A1-ABDF8BB9804B}"/>
              </a:ext>
            </a:extLst>
          </p:cNvPr>
          <p:cNvSpPr>
            <a:spLocks noGrp="1"/>
          </p:cNvSpPr>
          <p:nvPr>
            <p:ph type="body" sz="quarter" idx="15"/>
          </p:nvPr>
        </p:nvSpPr>
        <p:spPr>
          <a:xfrm>
            <a:off x="684770" y="862012"/>
            <a:ext cx="5337219" cy="504825"/>
          </a:xfrm>
        </p:spPr>
        <p:txBody>
          <a:bodyPr/>
          <a:lstStyle/>
          <a:p>
            <a:pPr algn="ctr"/>
            <a:r>
              <a:rPr lang="en-US"/>
              <a:t>Five Weeks</a:t>
            </a:r>
          </a:p>
        </p:txBody>
      </p:sp>
      <p:graphicFrame>
        <p:nvGraphicFramePr>
          <p:cNvPr id="7" name="Table 7">
            <a:extLst>
              <a:ext uri="{FF2B5EF4-FFF2-40B4-BE49-F238E27FC236}">
                <a16:creationId xmlns:a16="http://schemas.microsoft.com/office/drawing/2014/main" id="{C5F98EF8-AE0F-BB85-029B-6D3CD6E3FDA9}"/>
              </a:ext>
            </a:extLst>
          </p:cNvPr>
          <p:cNvGraphicFramePr>
            <a:graphicFrameLocks noGrp="1"/>
          </p:cNvGraphicFramePr>
          <p:nvPr>
            <p:extLst>
              <p:ext uri="{D42A27DB-BD31-4B8C-83A1-F6EECF244321}">
                <p14:modId xmlns:p14="http://schemas.microsoft.com/office/powerpoint/2010/main" val="3044670353"/>
              </p:ext>
            </p:extLst>
          </p:nvPr>
        </p:nvGraphicFramePr>
        <p:xfrm>
          <a:off x="793123" y="1501886"/>
          <a:ext cx="5337221" cy="2428386"/>
        </p:xfrm>
        <a:graphic>
          <a:graphicData uri="http://schemas.openxmlformats.org/drawingml/2006/table">
            <a:tbl>
              <a:tblPr firstRow="1" bandRow="1">
                <a:tableStyleId>{00A15C55-8517-42AA-B614-E9B94910E393}</a:tableStyleId>
              </a:tblPr>
              <a:tblGrid>
                <a:gridCol w="5337221">
                  <a:extLst>
                    <a:ext uri="{9D8B030D-6E8A-4147-A177-3AD203B41FA5}">
                      <a16:colId xmlns:a16="http://schemas.microsoft.com/office/drawing/2014/main" val="181733505"/>
                    </a:ext>
                  </a:extLst>
                </a:gridCol>
              </a:tblGrid>
              <a:tr h="458865">
                <a:tc>
                  <a:txBody>
                    <a:bodyPr/>
                    <a:lstStyle/>
                    <a:p>
                      <a:endParaRPr lang="en-US"/>
                    </a:p>
                  </a:txBody>
                  <a:tcPr/>
                </a:tc>
                <a:extLst>
                  <a:ext uri="{0D108BD9-81ED-4DB2-BD59-A6C34878D82A}">
                    <a16:rowId xmlns:a16="http://schemas.microsoft.com/office/drawing/2014/main" val="2185160372"/>
                  </a:ext>
                </a:extLst>
              </a:tr>
              <a:tr h="370840">
                <a:tc>
                  <a:txBody>
                    <a:bodyPr/>
                    <a:lstStyle/>
                    <a:p>
                      <a:endParaRPr lang="en-US"/>
                    </a:p>
                  </a:txBody>
                  <a:tcPr/>
                </a:tc>
                <a:extLst>
                  <a:ext uri="{0D108BD9-81ED-4DB2-BD59-A6C34878D82A}">
                    <a16:rowId xmlns:a16="http://schemas.microsoft.com/office/drawing/2014/main" val="1783205029"/>
                  </a:ext>
                </a:extLst>
              </a:tr>
              <a:tr h="486161">
                <a:tc>
                  <a:txBody>
                    <a:bodyPr/>
                    <a:lstStyle/>
                    <a:p>
                      <a:endParaRPr lang="en-US"/>
                    </a:p>
                  </a:txBody>
                  <a:tcPr/>
                </a:tc>
                <a:extLst>
                  <a:ext uri="{0D108BD9-81ED-4DB2-BD59-A6C34878D82A}">
                    <a16:rowId xmlns:a16="http://schemas.microsoft.com/office/drawing/2014/main" val="2466023495"/>
                  </a:ext>
                </a:extLst>
              </a:tr>
              <a:tr h="370840">
                <a:tc>
                  <a:txBody>
                    <a:bodyPr/>
                    <a:lstStyle/>
                    <a:p>
                      <a:endParaRPr lang="en-US"/>
                    </a:p>
                  </a:txBody>
                  <a:tcPr/>
                </a:tc>
                <a:extLst>
                  <a:ext uri="{0D108BD9-81ED-4DB2-BD59-A6C34878D82A}">
                    <a16:rowId xmlns:a16="http://schemas.microsoft.com/office/drawing/2014/main" val="366497282"/>
                  </a:ext>
                </a:extLst>
              </a:tr>
              <a:tr h="370840">
                <a:tc>
                  <a:txBody>
                    <a:bodyPr/>
                    <a:lstStyle/>
                    <a:p>
                      <a:endParaRPr lang="en-US"/>
                    </a:p>
                  </a:txBody>
                  <a:tcPr/>
                </a:tc>
                <a:extLst>
                  <a:ext uri="{0D108BD9-81ED-4DB2-BD59-A6C34878D82A}">
                    <a16:rowId xmlns:a16="http://schemas.microsoft.com/office/drawing/2014/main" val="268586423"/>
                  </a:ext>
                </a:extLst>
              </a:tr>
              <a:tr h="370840">
                <a:tc>
                  <a:txBody>
                    <a:bodyPr/>
                    <a:lstStyle/>
                    <a:p>
                      <a:endParaRPr lang="en-US"/>
                    </a:p>
                  </a:txBody>
                  <a:tcPr/>
                </a:tc>
                <a:extLst>
                  <a:ext uri="{0D108BD9-81ED-4DB2-BD59-A6C34878D82A}">
                    <a16:rowId xmlns:a16="http://schemas.microsoft.com/office/drawing/2014/main" val="3439645670"/>
                  </a:ext>
                </a:extLst>
              </a:tr>
            </a:tbl>
          </a:graphicData>
        </a:graphic>
      </p:graphicFrame>
      <p:graphicFrame>
        <p:nvGraphicFramePr>
          <p:cNvPr id="8" name="Table 8">
            <a:extLst>
              <a:ext uri="{FF2B5EF4-FFF2-40B4-BE49-F238E27FC236}">
                <a16:creationId xmlns:a16="http://schemas.microsoft.com/office/drawing/2014/main" id="{EED75DF0-5D27-23A1-AC06-7B858C56589F}"/>
              </a:ext>
            </a:extLst>
          </p:cNvPr>
          <p:cNvGraphicFramePr>
            <a:graphicFrameLocks noGrp="1"/>
          </p:cNvGraphicFramePr>
          <p:nvPr>
            <p:extLst>
              <p:ext uri="{D42A27DB-BD31-4B8C-83A1-F6EECF244321}">
                <p14:modId xmlns:p14="http://schemas.microsoft.com/office/powerpoint/2010/main" val="619336207"/>
              </p:ext>
            </p:extLst>
          </p:nvPr>
        </p:nvGraphicFramePr>
        <p:xfrm>
          <a:off x="793124" y="5029200"/>
          <a:ext cx="5337220" cy="3058734"/>
        </p:xfrm>
        <a:graphic>
          <a:graphicData uri="http://schemas.openxmlformats.org/drawingml/2006/table">
            <a:tbl>
              <a:tblPr firstRow="1" bandRow="1">
                <a:tableStyleId>{00A15C55-8517-42AA-B614-E9B94910E393}</a:tableStyleId>
              </a:tblPr>
              <a:tblGrid>
                <a:gridCol w="5337220">
                  <a:extLst>
                    <a:ext uri="{9D8B030D-6E8A-4147-A177-3AD203B41FA5}">
                      <a16:colId xmlns:a16="http://schemas.microsoft.com/office/drawing/2014/main" val="2932213194"/>
                    </a:ext>
                  </a:extLst>
                </a:gridCol>
              </a:tblGrid>
              <a:tr h="436962">
                <a:tc>
                  <a:txBody>
                    <a:bodyPr/>
                    <a:lstStyle/>
                    <a:p>
                      <a:endParaRPr lang="en-US"/>
                    </a:p>
                  </a:txBody>
                  <a:tcPr/>
                </a:tc>
                <a:extLst>
                  <a:ext uri="{0D108BD9-81ED-4DB2-BD59-A6C34878D82A}">
                    <a16:rowId xmlns:a16="http://schemas.microsoft.com/office/drawing/2014/main" val="2635246399"/>
                  </a:ext>
                </a:extLst>
              </a:tr>
              <a:tr h="436962">
                <a:tc>
                  <a:txBody>
                    <a:bodyPr/>
                    <a:lstStyle/>
                    <a:p>
                      <a:endParaRPr lang="en-US"/>
                    </a:p>
                  </a:txBody>
                  <a:tcPr/>
                </a:tc>
                <a:extLst>
                  <a:ext uri="{0D108BD9-81ED-4DB2-BD59-A6C34878D82A}">
                    <a16:rowId xmlns:a16="http://schemas.microsoft.com/office/drawing/2014/main" val="1192297684"/>
                  </a:ext>
                </a:extLst>
              </a:tr>
              <a:tr h="436962">
                <a:tc>
                  <a:txBody>
                    <a:bodyPr/>
                    <a:lstStyle/>
                    <a:p>
                      <a:endParaRPr lang="en-US"/>
                    </a:p>
                  </a:txBody>
                  <a:tcPr/>
                </a:tc>
                <a:extLst>
                  <a:ext uri="{0D108BD9-81ED-4DB2-BD59-A6C34878D82A}">
                    <a16:rowId xmlns:a16="http://schemas.microsoft.com/office/drawing/2014/main" val="176409546"/>
                  </a:ext>
                </a:extLst>
              </a:tr>
              <a:tr h="436962">
                <a:tc>
                  <a:txBody>
                    <a:bodyPr/>
                    <a:lstStyle/>
                    <a:p>
                      <a:endParaRPr lang="en-US"/>
                    </a:p>
                  </a:txBody>
                  <a:tcPr/>
                </a:tc>
                <a:extLst>
                  <a:ext uri="{0D108BD9-81ED-4DB2-BD59-A6C34878D82A}">
                    <a16:rowId xmlns:a16="http://schemas.microsoft.com/office/drawing/2014/main" val="1235335514"/>
                  </a:ext>
                </a:extLst>
              </a:tr>
              <a:tr h="436962">
                <a:tc>
                  <a:txBody>
                    <a:bodyPr/>
                    <a:lstStyle/>
                    <a:p>
                      <a:endParaRPr lang="en-US"/>
                    </a:p>
                  </a:txBody>
                  <a:tcPr/>
                </a:tc>
                <a:extLst>
                  <a:ext uri="{0D108BD9-81ED-4DB2-BD59-A6C34878D82A}">
                    <a16:rowId xmlns:a16="http://schemas.microsoft.com/office/drawing/2014/main" val="2420553039"/>
                  </a:ext>
                </a:extLst>
              </a:tr>
              <a:tr h="436962">
                <a:tc>
                  <a:txBody>
                    <a:bodyPr/>
                    <a:lstStyle/>
                    <a:p>
                      <a:endParaRPr lang="en-US"/>
                    </a:p>
                  </a:txBody>
                  <a:tcPr/>
                </a:tc>
                <a:extLst>
                  <a:ext uri="{0D108BD9-81ED-4DB2-BD59-A6C34878D82A}">
                    <a16:rowId xmlns:a16="http://schemas.microsoft.com/office/drawing/2014/main" val="763335769"/>
                  </a:ext>
                </a:extLst>
              </a:tr>
              <a:tr h="436962">
                <a:tc>
                  <a:txBody>
                    <a:bodyPr/>
                    <a:lstStyle/>
                    <a:p>
                      <a:endParaRPr lang="en-US"/>
                    </a:p>
                  </a:txBody>
                  <a:tcPr/>
                </a:tc>
                <a:extLst>
                  <a:ext uri="{0D108BD9-81ED-4DB2-BD59-A6C34878D82A}">
                    <a16:rowId xmlns:a16="http://schemas.microsoft.com/office/drawing/2014/main" val="1476066280"/>
                  </a:ext>
                </a:extLst>
              </a:tr>
            </a:tbl>
          </a:graphicData>
        </a:graphic>
      </p:graphicFrame>
      <p:sp>
        <p:nvSpPr>
          <p:cNvPr id="2" name="Text Placeholder 3">
            <a:extLst>
              <a:ext uri="{FF2B5EF4-FFF2-40B4-BE49-F238E27FC236}">
                <a16:creationId xmlns:a16="http://schemas.microsoft.com/office/drawing/2014/main" id="{F56511E2-701B-E95E-F5DA-0D01A13F0E5B}"/>
              </a:ext>
            </a:extLst>
          </p:cNvPr>
          <p:cNvSpPr txBox="1">
            <a:spLocks/>
          </p:cNvSpPr>
          <p:nvPr/>
        </p:nvSpPr>
        <p:spPr>
          <a:xfrm>
            <a:off x="793123" y="4237183"/>
            <a:ext cx="5066763" cy="504825"/>
          </a:xfrm>
          <a:prstGeom prst="rect">
            <a:avLst/>
          </a:prstGeom>
        </p:spPr>
        <p:txBody>
          <a:bodyPr>
            <a:noAutofit/>
          </a:bodyPr>
          <a:lstStyle>
            <a:lvl1pPr marL="0" indent="0" algn="l" defTabSz="777240" rtl="0" eaLnBrk="1" latinLnBrk="0" hangingPunct="1">
              <a:lnSpc>
                <a:spcPct val="84000"/>
              </a:lnSpc>
              <a:spcBef>
                <a:spcPts val="0"/>
              </a:spcBef>
              <a:buFont typeface="Arial" panose="020B0604020202020204" pitchFamily="34" charset="0"/>
              <a:buNone/>
              <a:defRPr sz="3600" b="1" i="0" u="none" kern="1200">
                <a:solidFill>
                  <a:schemeClr val="accent1"/>
                </a:solidFill>
                <a:latin typeface="Arial Narrow" charset="0"/>
                <a:ea typeface="Arial Narrow" charset="0"/>
                <a:cs typeface="Arial Narrow" charset="0"/>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erriweather" charset="0"/>
                <a:ea typeface="Merriweather" charset="0"/>
                <a:cs typeface="Merriweather"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r>
              <a:rPr lang="en-US"/>
              <a:t>Five Months</a:t>
            </a:r>
          </a:p>
        </p:txBody>
      </p:sp>
      <p:sp>
        <p:nvSpPr>
          <p:cNvPr id="3" name="Rectangle 2">
            <a:extLst>
              <a:ext uri="{FF2B5EF4-FFF2-40B4-BE49-F238E27FC236}">
                <a16:creationId xmlns:a16="http://schemas.microsoft.com/office/drawing/2014/main" id="{A7E14F8D-2A65-52EA-E174-C6FD7554E1C0}"/>
              </a:ext>
            </a:extLst>
          </p:cNvPr>
          <p:cNvSpPr/>
          <p:nvPr/>
        </p:nvSpPr>
        <p:spPr>
          <a:xfrm>
            <a:off x="534988" y="477078"/>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3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5B5D13E-DB81-9E9A-0AFB-E621A3D10BF1}"/>
              </a:ext>
            </a:extLst>
          </p:cNvPr>
          <p:cNvPicPr preferRelativeResize="0">
            <a:picLocks noGrp="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5087156" y="3388574"/>
            <a:ext cx="2376152" cy="5487119"/>
          </a:xfrm>
          <a:prstGeom prst="rect">
            <a:avLst/>
          </a:prstGeom>
        </p:spPr>
      </p:pic>
      <p:pic>
        <p:nvPicPr>
          <p:cNvPr id="7" name="Picture Placeholder 6">
            <a:extLst>
              <a:ext uri="{FF2B5EF4-FFF2-40B4-BE49-F238E27FC236}">
                <a16:creationId xmlns:a16="http://schemas.microsoft.com/office/drawing/2014/main" id="{D0D79A40-DCFB-0B2A-EC1F-20D2E852008A}"/>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CE822108-6241-D6A3-CF6F-5A9C1972127A}"/>
              </a:ext>
            </a:extLst>
          </p:cNvPr>
          <p:cNvSpPr>
            <a:spLocks noGrp="1"/>
          </p:cNvSpPr>
          <p:nvPr>
            <p:ph type="body" sz="quarter" idx="16"/>
          </p:nvPr>
        </p:nvSpPr>
        <p:spPr/>
        <p:txBody>
          <a:bodyPr/>
          <a:lstStyle/>
          <a:p>
            <a:r>
              <a:rPr lang="en-US" sz="1600" b="1"/>
              <a:t>Development Meetings: For all Development Staff</a:t>
            </a:r>
          </a:p>
          <a:p>
            <a:endParaRPr lang="en-US" sz="1600" b="1"/>
          </a:p>
          <a:p>
            <a:endParaRPr lang="en-US" sz="1600" b="1"/>
          </a:p>
          <a:p>
            <a:r>
              <a:rPr lang="en-US" sz="1600" b="1"/>
              <a:t>Division Meetings: For all Division Staff </a:t>
            </a:r>
          </a:p>
          <a:p>
            <a:endParaRPr lang="en-US" sz="1600" b="1"/>
          </a:p>
          <a:p>
            <a:endParaRPr lang="en-US" sz="1600" b="1"/>
          </a:p>
          <a:p>
            <a:r>
              <a:rPr lang="en-US" sz="1600" b="1"/>
              <a:t>DAR 101: Onboarding Day for New DAR Employees</a:t>
            </a:r>
          </a:p>
        </p:txBody>
      </p:sp>
      <p:sp>
        <p:nvSpPr>
          <p:cNvPr id="5" name="Text Placeholder 4">
            <a:extLst>
              <a:ext uri="{FF2B5EF4-FFF2-40B4-BE49-F238E27FC236}">
                <a16:creationId xmlns:a16="http://schemas.microsoft.com/office/drawing/2014/main" id="{ABFCF7FF-6A0C-7294-22C3-351FC0DAAED7}"/>
              </a:ext>
            </a:extLst>
          </p:cNvPr>
          <p:cNvSpPr>
            <a:spLocks noGrp="1"/>
          </p:cNvSpPr>
          <p:nvPr>
            <p:ph type="body" sz="quarter" idx="18"/>
          </p:nvPr>
        </p:nvSpPr>
        <p:spPr/>
        <p:txBody>
          <a:bodyPr/>
          <a:lstStyle/>
          <a:p>
            <a:r>
              <a:rPr lang="en-US"/>
              <a:t>FY24 Important Dates</a:t>
            </a:r>
          </a:p>
        </p:txBody>
      </p:sp>
      <p:sp>
        <p:nvSpPr>
          <p:cNvPr id="2" name="Rectangle 1">
            <a:extLst>
              <a:ext uri="{FF2B5EF4-FFF2-40B4-BE49-F238E27FC236}">
                <a16:creationId xmlns:a16="http://schemas.microsoft.com/office/drawing/2014/main" id="{E2E8D9A9-49BE-B20B-AC5D-4F9A84091163}"/>
              </a:ext>
            </a:extLst>
          </p:cNvPr>
          <p:cNvSpPr/>
          <p:nvPr/>
        </p:nvSpPr>
        <p:spPr>
          <a:xfrm>
            <a:off x="534988" y="477078"/>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55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D32DFBB-2B0E-5440-2695-C8B5E6663979}"/>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a:xfrm>
            <a:off x="5049500" y="3388971"/>
            <a:ext cx="2187912" cy="5487119"/>
          </a:xfrm>
        </p:spPr>
      </p:pic>
      <p:pic>
        <p:nvPicPr>
          <p:cNvPr id="7" name="Picture Placeholder 6">
            <a:extLst>
              <a:ext uri="{FF2B5EF4-FFF2-40B4-BE49-F238E27FC236}">
                <a16:creationId xmlns:a16="http://schemas.microsoft.com/office/drawing/2014/main" id="{0F9B64E6-E903-C0D7-973E-B800D9A7DF4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534988" y="798513"/>
            <a:ext cx="6702425" cy="2355850"/>
          </a:xfrm>
        </p:spPr>
      </p:pic>
      <p:sp>
        <p:nvSpPr>
          <p:cNvPr id="4" name="Text Placeholder 3">
            <a:extLst>
              <a:ext uri="{FF2B5EF4-FFF2-40B4-BE49-F238E27FC236}">
                <a16:creationId xmlns:a16="http://schemas.microsoft.com/office/drawing/2014/main" id="{D74F79E4-0248-71B3-03AF-C13FD1C90523}"/>
              </a:ext>
            </a:extLst>
          </p:cNvPr>
          <p:cNvSpPr>
            <a:spLocks noGrp="1"/>
          </p:cNvSpPr>
          <p:nvPr>
            <p:ph type="body" sz="quarter" idx="16"/>
          </p:nvPr>
        </p:nvSpPr>
        <p:spPr>
          <a:xfrm>
            <a:off x="582951" y="4421565"/>
            <a:ext cx="4279900" cy="4454525"/>
          </a:xfrm>
        </p:spPr>
        <p:txBody>
          <a:bodyPr/>
          <a:lstStyle/>
          <a:p>
            <a:r>
              <a:rPr lang="en-US" sz="1600"/>
              <a:t>Meet Your Bulldawg Buddy!</a:t>
            </a:r>
          </a:p>
          <a:p>
            <a:endParaRPr lang="en-US" sz="1600"/>
          </a:p>
          <a:p>
            <a:r>
              <a:rPr lang="en-US" sz="1600"/>
              <a:t>Name:</a:t>
            </a:r>
          </a:p>
          <a:p>
            <a:endParaRPr lang="en-US" sz="1600"/>
          </a:p>
          <a:p>
            <a:r>
              <a:rPr lang="en-US" sz="1600"/>
              <a:t>Job Title:</a:t>
            </a:r>
          </a:p>
          <a:p>
            <a:endParaRPr lang="en-US" sz="1600"/>
          </a:p>
          <a:p>
            <a:r>
              <a:rPr lang="en-US" sz="1600"/>
              <a:t>Phone Number:</a:t>
            </a:r>
          </a:p>
          <a:p>
            <a:endParaRPr lang="en-US" sz="1600"/>
          </a:p>
          <a:p>
            <a:r>
              <a:rPr lang="en-US" sz="1600"/>
              <a:t>Email Address:</a:t>
            </a:r>
          </a:p>
        </p:txBody>
      </p:sp>
      <p:sp>
        <p:nvSpPr>
          <p:cNvPr id="5" name="Text Placeholder 4">
            <a:extLst>
              <a:ext uri="{FF2B5EF4-FFF2-40B4-BE49-F238E27FC236}">
                <a16:creationId xmlns:a16="http://schemas.microsoft.com/office/drawing/2014/main" id="{017EC708-33D9-7C47-0B68-30C75030B1E2}"/>
              </a:ext>
            </a:extLst>
          </p:cNvPr>
          <p:cNvSpPr>
            <a:spLocks noGrp="1"/>
          </p:cNvSpPr>
          <p:nvPr>
            <p:ph type="body" sz="quarter" idx="18"/>
          </p:nvPr>
        </p:nvSpPr>
        <p:spPr>
          <a:xfrm>
            <a:off x="534988" y="3699724"/>
            <a:ext cx="4279900" cy="622300"/>
          </a:xfrm>
        </p:spPr>
        <p:txBody>
          <a:bodyPr/>
          <a:lstStyle/>
          <a:p>
            <a:r>
              <a:rPr lang="en-US"/>
              <a:t>Bulldawg Buddies</a:t>
            </a:r>
          </a:p>
        </p:txBody>
      </p:sp>
      <p:sp>
        <p:nvSpPr>
          <p:cNvPr id="2" name="Rectangle 1">
            <a:extLst>
              <a:ext uri="{FF2B5EF4-FFF2-40B4-BE49-F238E27FC236}">
                <a16:creationId xmlns:a16="http://schemas.microsoft.com/office/drawing/2014/main" id="{54ECB1C6-678E-DD8F-BF4B-AFE5F9C3698D}"/>
              </a:ext>
            </a:extLst>
          </p:cNvPr>
          <p:cNvSpPr/>
          <p:nvPr/>
        </p:nvSpPr>
        <p:spPr>
          <a:xfrm>
            <a:off x="534988" y="450574"/>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80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DC957F1-40F6-686B-41FD-8A3A08C56A4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2F5A1CB7-6FC1-E812-C99B-16AE80D3E94D}"/>
              </a:ext>
            </a:extLst>
          </p:cNvPr>
          <p:cNvSpPr>
            <a:spLocks noGrp="1"/>
          </p:cNvSpPr>
          <p:nvPr>
            <p:ph type="body" sz="quarter" idx="14"/>
          </p:nvPr>
        </p:nvSpPr>
        <p:spPr/>
        <p:txBody>
          <a:bodyPr/>
          <a:lstStyle/>
          <a:p>
            <a:r>
              <a:rPr lang="en-US" sz="3600"/>
              <a:t>DAR Dictionary</a:t>
            </a:r>
          </a:p>
        </p:txBody>
      </p:sp>
      <p:sp>
        <p:nvSpPr>
          <p:cNvPr id="11" name="Text Placeholder 10">
            <a:extLst>
              <a:ext uri="{FF2B5EF4-FFF2-40B4-BE49-F238E27FC236}">
                <a16:creationId xmlns:a16="http://schemas.microsoft.com/office/drawing/2014/main" id="{16CEE146-794F-4E74-0A69-3DAF202B3D62}"/>
              </a:ext>
            </a:extLst>
          </p:cNvPr>
          <p:cNvSpPr>
            <a:spLocks noGrp="1"/>
          </p:cNvSpPr>
          <p:nvPr>
            <p:ph type="body" sz="quarter" idx="15"/>
          </p:nvPr>
        </p:nvSpPr>
        <p:spPr>
          <a:xfrm>
            <a:off x="530225" y="5317864"/>
            <a:ext cx="6707188" cy="3708400"/>
          </a:xfrm>
        </p:spPr>
        <p:txBody>
          <a:bodyPr/>
          <a:lstStyle/>
          <a:p>
            <a:r>
              <a:rPr lang="en-US" sz="1600"/>
              <a:t>DAR - Development and Alumni Relations </a:t>
            </a:r>
          </a:p>
          <a:p>
            <a:r>
              <a:rPr lang="en-US" sz="1600"/>
              <a:t>UGA - University of Georgia </a:t>
            </a:r>
          </a:p>
          <a:p>
            <a:r>
              <a:rPr lang="en-US" sz="1600"/>
              <a:t>Uga - The name of UGA’s mascot </a:t>
            </a:r>
          </a:p>
          <a:p>
            <a:r>
              <a:rPr lang="en-US" sz="1600"/>
              <a:t>The Arch - Significant UGA landmark at the entrance to campus </a:t>
            </a:r>
          </a:p>
          <a:p>
            <a:r>
              <a:rPr lang="en-US" sz="1600"/>
              <a:t>GAIL - Giving and Alumni Information Link</a:t>
            </a:r>
          </a:p>
          <a:p>
            <a:r>
              <a:rPr lang="en-US" sz="1600"/>
              <a:t>MGO - Major Gift Officer</a:t>
            </a:r>
          </a:p>
          <a:p>
            <a:r>
              <a:rPr lang="en-US" sz="1600"/>
              <a:t>SCUD - School, College, Unit Director</a:t>
            </a:r>
          </a:p>
          <a:p>
            <a:r>
              <a:rPr lang="en-US" sz="1600"/>
              <a:t>DARCOMM - Development and Alumni Relations Communications </a:t>
            </a:r>
          </a:p>
          <a:p>
            <a:r>
              <a:rPr lang="en-US" sz="1600"/>
              <a:t>Terry - Terry College of Business </a:t>
            </a:r>
          </a:p>
          <a:p>
            <a:r>
              <a:rPr lang="en-US" sz="1600"/>
              <a:t>Franklin - Franklin College of Arts and Sciences</a:t>
            </a:r>
          </a:p>
          <a:p>
            <a:r>
              <a:rPr lang="en-US" sz="1600"/>
              <a:t>Grady - Grady College of Journalism and Mass Communications </a:t>
            </a:r>
          </a:p>
          <a:p>
            <a:r>
              <a:rPr lang="en-US" sz="1600"/>
              <a:t>SPIA - School of Public and International Affairs </a:t>
            </a:r>
          </a:p>
          <a:p>
            <a:r>
              <a:rPr lang="en-US" sz="1600"/>
              <a:t>Warnell - Warnell School of Forestry and Natural Resources </a:t>
            </a:r>
          </a:p>
          <a:p>
            <a:r>
              <a:rPr lang="en-US" sz="1600"/>
              <a:t>GMOA - Georgia Museum of Art </a:t>
            </a:r>
          </a:p>
          <a:p>
            <a:r>
              <a:rPr lang="en-US" sz="1600"/>
              <a:t>COE – Mary Frances Early College of Education</a:t>
            </a:r>
          </a:p>
          <a:p>
            <a:r>
              <a:rPr lang="en-US" sz="1600"/>
              <a:t>FACS - Family and Consumer Sciences </a:t>
            </a:r>
          </a:p>
          <a:p>
            <a:r>
              <a:rPr lang="en-US" sz="1600"/>
              <a:t>Tate - Tate Student Center </a:t>
            </a:r>
          </a:p>
        </p:txBody>
      </p:sp>
      <p:sp>
        <p:nvSpPr>
          <p:cNvPr id="2" name="Rectangle 1">
            <a:extLst>
              <a:ext uri="{FF2B5EF4-FFF2-40B4-BE49-F238E27FC236}">
                <a16:creationId xmlns:a16="http://schemas.microsoft.com/office/drawing/2014/main" id="{EB46BA80-35FE-BFC7-61F7-CFB530F69816}"/>
              </a:ext>
            </a:extLst>
          </p:cNvPr>
          <p:cNvSpPr/>
          <p:nvPr/>
        </p:nvSpPr>
        <p:spPr>
          <a:xfrm>
            <a:off x="534988" y="477078"/>
            <a:ext cx="2221464" cy="172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047614"/>
      </p:ext>
    </p:extLst>
  </p:cSld>
  <p:clrMapOvr>
    <a:masterClrMapping/>
  </p:clrMapOvr>
</p:sld>
</file>

<file path=ppt/theme/theme1.xml><?xml version="1.0" encoding="utf-8"?>
<a:theme xmlns:a="http://schemas.openxmlformats.org/drawingml/2006/main" name="UGA DAR Proposal Template Theme">
  <a:themeElements>
    <a:clrScheme name="DARCOMM Proposal Library Brand Colors">
      <a:dk1>
        <a:srgbClr val="000000"/>
      </a:dk1>
      <a:lt1>
        <a:srgbClr val="FFFFFF"/>
      </a:lt1>
      <a:dk2>
        <a:srgbClr val="554F47"/>
      </a:dk2>
      <a:lt2>
        <a:srgbClr val="9EA2A2"/>
      </a:lt2>
      <a:accent1>
        <a:srgbClr val="BA0C2F"/>
      </a:accent1>
      <a:accent2>
        <a:srgbClr val="D6D2C3"/>
      </a:accent2>
      <a:accent3>
        <a:srgbClr val="BA0C2F"/>
      </a:accent3>
      <a:accent4>
        <a:srgbClr val="9EA2A2"/>
      </a:accent4>
      <a:accent5>
        <a:srgbClr val="D6D2C3"/>
      </a:accent5>
      <a:accent6>
        <a:srgbClr val="554F47"/>
      </a:accent6>
      <a:hlink>
        <a:srgbClr val="0563C1"/>
      </a:hlink>
      <a:folHlink>
        <a:srgbClr val="954F72"/>
      </a:folHlink>
    </a:clrScheme>
    <a:fontScheme name="UGA DARCOMM PL Theme Fonts">
      <a:majorFont>
        <a:latin typeface="Arial Narrow Bol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GA DAR Proposal Template Theme" id="{0CD629C1-3170-EF4D-99C5-9398489E3243}" vid="{24C10450-9F94-4F41-9F1A-75E4B354D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Custom</PresentationFormat>
  <Paragraphs>71</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Arial Narrow Bold</vt:lpstr>
      <vt:lpstr>Calibri</vt:lpstr>
      <vt:lpstr>Georgia</vt:lpstr>
      <vt:lpstr>Merriweather</vt:lpstr>
      <vt:lpstr>Trade Gothic LT Pro Cn</vt:lpstr>
      <vt:lpstr>UGA DAR Proposal Template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 Schwabe</dc:creator>
  <cp:lastModifiedBy>Elizabeth R. Elmore</cp:lastModifiedBy>
  <cp:revision>3</cp:revision>
  <cp:lastPrinted>2018-04-04T15:12:49Z</cp:lastPrinted>
  <dcterms:created xsi:type="dcterms:W3CDTF">2017-11-17T21:47:05Z</dcterms:created>
  <dcterms:modified xsi:type="dcterms:W3CDTF">2024-07-02T15:00:38Z</dcterms:modified>
</cp:coreProperties>
</file>