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3"/>
  </p:notes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E3E"/>
    <a:srgbClr val="8C9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18"/>
    <p:restoredTop sz="96966"/>
  </p:normalViewPr>
  <p:slideViewPr>
    <p:cSldViewPr snapToGrid="0" snapToObjects="1">
      <p:cViewPr>
        <p:scale>
          <a:sx n="76" d="100"/>
          <a:sy n="76" d="100"/>
        </p:scale>
        <p:origin x="383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Progress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Major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1.6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E-4348-A1C5-A613F358DF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Major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5.0999999999999996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CE-4348-A1C5-A613F358DF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Major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CE-4348-A1C5-A613F358DF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7923936"/>
        <c:axId val="1457915264"/>
      </c:barChart>
      <c:catAx>
        <c:axId val="145792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7915264"/>
        <c:crosses val="autoZero"/>
        <c:auto val="1"/>
        <c:lblAlgn val="ctr"/>
        <c:lblOffset val="100"/>
        <c:noMultiLvlLbl val="0"/>
      </c:catAx>
      <c:valAx>
        <c:axId val="145791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792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4E5F3-43B1-5C42-9F16-A56D42387218}" type="datetimeFigureOut">
              <a:rPr lang="en-US" smtClean="0"/>
              <a:t>6/27/24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FC8CB-7E9D-5E46-B02A-67DBDAD56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6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FC8CB-7E9D-5E46-B02A-67DBDAD565B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48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34353" y="9322649"/>
            <a:ext cx="2623185" cy="5355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UNIVERSITY OF GEORGIA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4DC4E8A3-B7A0-3240-B8A4-D540448FE1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1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Sheet, Feature, Horiz -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ial view of a city&#10;&#10;Description automatically generated">
            <a:extLst>
              <a:ext uri="{FF2B5EF4-FFF2-40B4-BE49-F238E27FC236}">
                <a16:creationId xmlns:a16="http://schemas.microsoft.com/office/drawing/2014/main" id="{679E4CFE-F43E-1225-3C23-C5A86B368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72" y="798892"/>
            <a:ext cx="6696256" cy="39016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34353" y="4907459"/>
            <a:ext cx="5109210" cy="793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84000"/>
              </a:lnSpc>
            </a:pPr>
            <a:r>
              <a:rPr lang="en-US" sz="4000" b="1" i="0" u="none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FACT SHEET, FEATURE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4353" y="5479132"/>
            <a:ext cx="67036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Integer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fermentum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gravida.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Vivamus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porttitor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Maecenas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augue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convallis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Morbi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odio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eget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tristique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finibus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tempus.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Pellentesque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cursus,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efficitur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nunc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sagittis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dolor, vitae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ligula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faucibus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posuere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Donec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enim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vehicula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pPr marL="0" marR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Sheet, Feature, Horiz -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4988" y="800100"/>
            <a:ext cx="6702425" cy="38862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4825738"/>
            <a:ext cx="4627563" cy="6064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4000"/>
              </a:lnSpc>
              <a:spcBef>
                <a:spcPts val="0"/>
              </a:spcBef>
              <a:defRPr sz="4000" b="1" i="0" u="none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u="none" dirty="0"/>
              <a:t>HEADING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5478463"/>
            <a:ext cx="6707188" cy="3708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Sheet, Feature, Vert -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blue gloves and a mask on a person lying on a bed&#10;&#10;Description automatically generated">
            <a:extLst>
              <a:ext uri="{FF2B5EF4-FFF2-40B4-BE49-F238E27FC236}">
                <a16:creationId xmlns:a16="http://schemas.microsoft.com/office/drawing/2014/main" id="{7C3E1A4F-2B8A-E880-F7D8-38B8A9668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1922" y="800100"/>
            <a:ext cx="3265489" cy="807599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34353" y="846221"/>
            <a:ext cx="3139289" cy="13816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84000"/>
              </a:lnSpc>
            </a:pPr>
            <a:r>
              <a:rPr lang="en-US" sz="4000" b="1" i="0" u="none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FACT SHEET, FEATURE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4353" y="2058868"/>
            <a:ext cx="313928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Integer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fermentum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gravida.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Vivamus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porttitor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Maecenas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augue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convallis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Morbi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odio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eget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tristique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finibus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tempus.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Pellentesque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cursus,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efficitur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nunc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sagittis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dolor, vitae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ligula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faucibus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posuere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Donec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enim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vehicula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pPr marL="0" marR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Sheet, Feature, Vert -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971925" y="800100"/>
            <a:ext cx="3265488" cy="80756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34988" y="816142"/>
            <a:ext cx="3138487" cy="1258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4000"/>
              </a:lnSpc>
              <a:spcBef>
                <a:spcPts val="0"/>
              </a:spcBef>
              <a:defRPr sz="4000" b="1" i="0" u="none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u="none" dirty="0"/>
              <a:t>HEADING HERE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34988" y="2074863"/>
            <a:ext cx="3138487" cy="68008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Sheet, Text -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5049500" y="1948113"/>
            <a:ext cx="0" cy="548640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534353" y="1153162"/>
            <a:ext cx="428053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4000"/>
              </a:lnSpc>
            </a:pPr>
            <a:r>
              <a:rPr lang="en-US" sz="4000" b="1" i="0" u="none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FACT SHEET, TEXT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182871" y="1948113"/>
            <a:ext cx="2054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1</a:t>
            </a:r>
            <a:r>
              <a:rPr lang="en-US" sz="2000" b="1" i="0" baseline="3000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st</a:t>
            </a:r>
            <a:r>
              <a:rPr lang="en-US" sz="1600" b="1" i="1" baseline="0" dirty="0"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among universities in similar fields</a:t>
            </a:r>
            <a:endParaRPr lang="en-US" sz="1400" b="1" i="1" dirty="0">
              <a:latin typeface="+mn-lt"/>
              <a:ea typeface="Merriweather" charset="0"/>
              <a:cs typeface="Merriweather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182871" y="3142056"/>
            <a:ext cx="2054542" cy="123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+mn-lt"/>
                <a:ea typeface="Merriweather" charset="0"/>
                <a:cs typeface="Merriweather" charset="0"/>
              </a:rPr>
              <a:t>Programs</a:t>
            </a:r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400" b="1" i="1" dirty="0">
                <a:latin typeface="+mn-lt"/>
                <a:ea typeface="Merriweather" charset="0"/>
                <a:cs typeface="Merriweather" charset="0"/>
              </a:rPr>
              <a:t>available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b="0" i="0" dirty="0">
                <a:latin typeface="+mn-lt"/>
                <a:ea typeface="Merriweather" charset="0"/>
                <a:cs typeface="Merriweather" charset="0"/>
              </a:rPr>
              <a:t>Program</a:t>
            </a:r>
            <a:r>
              <a:rPr lang="en-US" sz="1400" b="0" i="0" baseline="0" dirty="0">
                <a:latin typeface="+mn-lt"/>
                <a:ea typeface="Merriweather" charset="0"/>
                <a:cs typeface="Merriweather" charset="0"/>
              </a:rPr>
              <a:t> A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b="0" i="0" baseline="0" dirty="0">
                <a:latin typeface="+mn-lt"/>
                <a:ea typeface="Merriweather" charset="0"/>
                <a:cs typeface="Merriweather" charset="0"/>
              </a:rPr>
              <a:t>Program B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b="0" i="0" baseline="0" dirty="0">
                <a:latin typeface="+mn-lt"/>
                <a:ea typeface="Merriweather" charset="0"/>
                <a:cs typeface="Merriweather" charset="0"/>
              </a:rPr>
              <a:t>Program C</a:t>
            </a:r>
            <a:endParaRPr lang="en-US" sz="1400" b="0" i="0" dirty="0">
              <a:latin typeface="+mn-lt"/>
              <a:ea typeface="Merriweather" charset="0"/>
              <a:cs typeface="Merriweather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182871" y="4740142"/>
            <a:ext cx="2054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1"/>
                </a:solidFill>
                <a:latin typeface="+mn-lt"/>
                <a:ea typeface="Merriweather" charset="0"/>
                <a:cs typeface="Merriweather" charset="0"/>
              </a:rPr>
              <a:t>Founded in 1785</a:t>
            </a:r>
            <a:endParaRPr lang="en-US" sz="1050" b="1" i="1" dirty="0">
              <a:solidFill>
                <a:schemeClr val="tx1"/>
              </a:solidFill>
              <a:latin typeface="+mn-lt"/>
              <a:ea typeface="Merriweather" charset="0"/>
              <a:cs typeface="Merriweather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182871" y="5407975"/>
            <a:ext cx="20545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Ranked by US News &amp; World Report as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800" b="1" i="0" baseline="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4</a:t>
            </a:r>
            <a:r>
              <a:rPr lang="en-US" sz="1800" b="1" i="0" baseline="3000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th</a:t>
            </a:r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 in this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800" b="1" i="0" baseline="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7</a:t>
            </a:r>
            <a:r>
              <a:rPr lang="en-US" sz="1800" b="1" i="0" baseline="3000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th</a:t>
            </a:r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 in that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800" b="1" i="0" baseline="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2</a:t>
            </a:r>
            <a:r>
              <a:rPr lang="en-US" sz="1800" b="1" i="0" baseline="3000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nd</a:t>
            </a:r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 among those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34353" y="1855337"/>
            <a:ext cx="428053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Integer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fermentum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gravida.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Vivamus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porttitor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pPr marL="0" marR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posuere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Donec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enim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vehicula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pPr marL="0" marR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pPr marL="0" marR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</a:p>
          <a:p>
            <a:pPr marL="0" marR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“Maecenas </a:t>
            </a:r>
            <a:r>
              <a:rPr lang="en-US" sz="1600" b="1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augue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600" b="1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600" b="1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ultricies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 </a:t>
            </a:r>
            <a:r>
              <a:rPr lang="en-US" sz="1600" b="1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ac, </a:t>
            </a:r>
            <a:r>
              <a:rPr lang="en-US" sz="1600" b="1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convallis </a:t>
            </a:r>
            <a:r>
              <a:rPr lang="en-US" sz="1600" b="1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.” </a:t>
            </a:r>
          </a:p>
          <a:p>
            <a:pPr algn="r"/>
            <a:r>
              <a:rPr lang="mr-IN" sz="1600" b="1" i="1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–</a:t>
            </a:r>
            <a:r>
              <a:rPr lang="en-US" sz="1600" b="1" i="1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Jane</a:t>
            </a:r>
            <a:r>
              <a:rPr lang="en-US" sz="1600" b="1" i="1" kern="1200" baseline="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Smith, dean</a:t>
            </a:r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4037825299"/>
              </p:ext>
            </p:extLst>
          </p:nvPr>
        </p:nvGraphicFramePr>
        <p:xfrm>
          <a:off x="534353" y="5816287"/>
          <a:ext cx="4280535" cy="3007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Sheet, Text -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34988" y="2037348"/>
            <a:ext cx="4279900" cy="2351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49500" y="2037348"/>
            <a:ext cx="0" cy="4892055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4987" y="1090196"/>
            <a:ext cx="6702425" cy="782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buFont typeface="Arial" charset="0"/>
              <a:buNone/>
              <a:defRPr sz="4000" b="1" i="0" u="none" baseline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388620" indent="0">
              <a:buFont typeface="Arial" charset="0"/>
              <a:buNone/>
              <a:defRPr>
                <a:latin typeface="+mj-lt"/>
              </a:defRPr>
            </a:lvl2pPr>
            <a:lvl3pPr marL="777240" indent="0">
              <a:buFont typeface="Arial" charset="0"/>
              <a:buNone/>
              <a:defRPr>
                <a:latin typeface="+mj-lt"/>
              </a:defRPr>
            </a:lvl3pPr>
            <a:lvl4pPr marL="1165860" indent="0">
              <a:buFont typeface="Arial" charset="0"/>
              <a:buNone/>
              <a:defRPr>
                <a:latin typeface="+mj-lt"/>
              </a:defRPr>
            </a:lvl4pPr>
            <a:lvl5pPr marL="1554480" indent="0">
              <a:buFont typeface="Arial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u="none" dirty="0"/>
              <a:t>HEADING HERE</a:t>
            </a:r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20" hasCustomPrompt="1"/>
          </p:nvPr>
        </p:nvSpPr>
        <p:spPr>
          <a:xfrm>
            <a:off x="5182871" y="2037348"/>
            <a:ext cx="2054542" cy="71063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1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fact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183188" y="4132363"/>
            <a:ext cx="2054225" cy="3254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1" i="1">
                <a:latin typeface="+mn-lt"/>
              </a:defRPr>
            </a:lvl1pPr>
          </a:lstStyle>
          <a:p>
            <a:pPr lvl="0"/>
            <a:r>
              <a:rPr lang="en-US" dirty="0"/>
              <a:t>Notable info here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183188" y="4787498"/>
            <a:ext cx="2054225" cy="21685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  <a:defRPr sz="1600" b="1" i="1" baseline="0">
                <a:solidFill>
                  <a:schemeClr val="accent1"/>
                </a:solidFill>
                <a:latin typeface="+mn-lt"/>
              </a:defRPr>
            </a:lvl1pPr>
            <a:lvl2pPr marL="674370" indent="-285750">
              <a:buFont typeface="Arial" charset="0"/>
              <a:buChar char="•"/>
              <a:defRPr/>
            </a:lvl2pPr>
            <a:lvl3pPr marL="1062990" indent="-285750">
              <a:buFont typeface="Arial" charset="0"/>
              <a:buChar char="•"/>
              <a:defRPr/>
            </a:lvl3pPr>
            <a:lvl4pPr marL="1451610" indent="-285750">
              <a:buFont typeface="Arial" charset="0"/>
              <a:buChar char="•"/>
              <a:defRPr/>
            </a:lvl4pPr>
            <a:lvl5pPr marL="1840230" indent="-285750">
              <a:buFont typeface="Arial" charset="0"/>
              <a:buChar char="•"/>
              <a:defRPr/>
            </a:lvl5pPr>
          </a:lstStyle>
          <a:p>
            <a:pPr lvl="0"/>
            <a:r>
              <a:rPr lang="en-US" dirty="0"/>
              <a:t>Bulleted list of highlight info/rankings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5183188" y="3077414"/>
            <a:ext cx="2054225" cy="72940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400" b="1" i="1">
                <a:latin typeface="+mn-lt"/>
              </a:defRPr>
            </a:lvl1pPr>
          </a:lstStyle>
          <a:p>
            <a:pPr lvl="0"/>
            <a:r>
              <a:rPr lang="en-US" dirty="0"/>
              <a:t>Bulleted list of programs/awards/fast facts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534353" y="4593607"/>
            <a:ext cx="4279900" cy="117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1" baseline="0">
                <a:latin typeface="+mn-lt"/>
              </a:defRPr>
            </a:lvl1pPr>
          </a:lstStyle>
          <a:p>
            <a:pPr lvl="0"/>
            <a:r>
              <a:rPr lang="en-US" dirty="0"/>
              <a:t>Pullout quote or highlight fact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7" hasCustomPrompt="1"/>
          </p:nvPr>
        </p:nvSpPr>
        <p:spPr>
          <a:xfrm>
            <a:off x="534988" y="5951538"/>
            <a:ext cx="4279900" cy="28067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More body text or graphic here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uation Page -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a skeleton&#10;&#10;Description automatically generated">
            <a:extLst>
              <a:ext uri="{FF2B5EF4-FFF2-40B4-BE49-F238E27FC236}">
                <a16:creationId xmlns:a16="http://schemas.microsoft.com/office/drawing/2014/main" id="{AC9502DE-EDFF-C411-4FC9-5DCD2E508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53" y="5340096"/>
            <a:ext cx="6703060" cy="341814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34353" y="1087573"/>
            <a:ext cx="67030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Integer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fermentum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gravida.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Vivamus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porttitor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Maecenas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augue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convallis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Morbi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odio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eget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tristique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finibus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tempus.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Pellentesque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cursus,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efficitur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nunc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sagittis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dolor, vitae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ligula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faucibus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posuere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Donec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enim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vehicula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Donec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placerat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mauris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blandit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sem.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pPr marL="0" marR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65398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uation Page -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34988" y="5340350"/>
            <a:ext cx="6702425" cy="3417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4987" y="998369"/>
            <a:ext cx="6702425" cy="37773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200" u="none" baseline="0">
                <a:solidFill>
                  <a:schemeClr val="tx1"/>
                </a:solidFill>
                <a:latin typeface="+mn-lt"/>
              </a:defRPr>
            </a:lvl1pPr>
            <a:lvl2pPr marL="388620" indent="0">
              <a:buFont typeface="Arial" charset="0"/>
              <a:buNone/>
              <a:defRPr>
                <a:latin typeface="+mj-lt"/>
              </a:defRPr>
            </a:lvl2pPr>
            <a:lvl3pPr marL="777240" indent="0">
              <a:buFont typeface="Arial" charset="0"/>
              <a:buNone/>
              <a:defRPr>
                <a:latin typeface="+mj-lt"/>
              </a:defRPr>
            </a:lvl3pPr>
            <a:lvl4pPr marL="1165860" indent="0">
              <a:buFont typeface="Arial" charset="0"/>
              <a:buNone/>
              <a:defRPr>
                <a:latin typeface="+mj-lt"/>
              </a:defRPr>
            </a:lvl4pPr>
            <a:lvl5pPr marL="1554480" indent="0">
              <a:buFont typeface="Arial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continued from previous page here</a:t>
            </a:r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4C4F6-3590-AA42-8B5E-FD3D47AA6F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8" y="436626"/>
            <a:ext cx="6857999" cy="91821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438150"/>
            <a:ext cx="6858000" cy="91821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B9FC5-7FD4-A645-85E5-1CF76AF6E45B}"/>
              </a:ext>
            </a:extLst>
          </p:cNvPr>
          <p:cNvSpPr/>
          <p:nvPr userDrawn="1"/>
        </p:nvSpPr>
        <p:spPr>
          <a:xfrm>
            <a:off x="314325" y="9618726"/>
            <a:ext cx="7129463" cy="239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20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 one-pager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erson looking at a skeleton&#10;&#10;Description automatically generated">
            <a:extLst>
              <a:ext uri="{FF2B5EF4-FFF2-40B4-BE49-F238E27FC236}">
                <a16:creationId xmlns:a16="http://schemas.microsoft.com/office/drawing/2014/main" id="{03F9E173-8412-C128-C7CB-F1207CF270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76" y="792691"/>
            <a:ext cx="6699072" cy="2057928"/>
          </a:xfrm>
          <a:prstGeom prst="rect">
            <a:avLst/>
          </a:prstGeom>
        </p:spPr>
      </p:pic>
      <p:sp>
        <p:nvSpPr>
          <p:cNvPr id="9" name="Picture Placeholder 31">
            <a:extLst>
              <a:ext uri="{FF2B5EF4-FFF2-40B4-BE49-F238E27FC236}">
                <a16:creationId xmlns:a16="http://schemas.microsoft.com/office/drawing/2014/main" id="{73332C93-B623-E144-95F8-A2AF94D214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924" y="795338"/>
            <a:ext cx="6705600" cy="20552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CA672-0E2E-6F3F-0CA8-49646418BA30}"/>
              </a:ext>
            </a:extLst>
          </p:cNvPr>
          <p:cNvSpPr txBox="1"/>
          <p:nvPr userDrawn="1"/>
        </p:nvSpPr>
        <p:spPr>
          <a:xfrm>
            <a:off x="534353" y="3034796"/>
            <a:ext cx="4648835" cy="55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8824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none" dirty="0">
                <a:solidFill>
                  <a:schemeClr val="accent1"/>
                </a:solidFill>
                <a:latin typeface="+mj-lt"/>
              </a:rPr>
              <a:t>SCHOOL OF MEDICINE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FD2150-E110-5694-2748-A4C16A69FB5C}"/>
              </a:ext>
            </a:extLst>
          </p:cNvPr>
          <p:cNvCxnSpPr/>
          <p:nvPr userDrawn="1"/>
        </p:nvCxnSpPr>
        <p:spPr>
          <a:xfrm>
            <a:off x="5049500" y="3673840"/>
            <a:ext cx="0" cy="548640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5882CFE-50B3-16DD-9AA9-2EA2684725BD}"/>
              </a:ext>
            </a:extLst>
          </p:cNvPr>
          <p:cNvSpPr txBox="1"/>
          <p:nvPr userDrawn="1"/>
        </p:nvSpPr>
        <p:spPr>
          <a:xfrm>
            <a:off x="5182871" y="6391640"/>
            <a:ext cx="205454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  <a:latin typeface="+mn-lt"/>
                <a:ea typeface="Merriweather" charset="0"/>
                <a:cs typeface="Merriweather" charset="0"/>
              </a:rPr>
              <a:t>The opportunity</a:t>
            </a:r>
            <a:endParaRPr lang="en-US" sz="1050" b="1" i="1" dirty="0">
              <a:solidFill>
                <a:schemeClr val="tx2"/>
              </a:solidFill>
              <a:latin typeface="+mn-lt"/>
              <a:ea typeface="Merriweather" charset="0"/>
              <a:cs typeface="Merriweather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C3D54F-0DFE-7369-FFFE-E776146CC6EB}"/>
              </a:ext>
            </a:extLst>
          </p:cNvPr>
          <p:cNvCxnSpPr/>
          <p:nvPr userDrawn="1"/>
        </p:nvCxnSpPr>
        <p:spPr>
          <a:xfrm>
            <a:off x="5049500" y="3673840"/>
            <a:ext cx="0" cy="548640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68CEC0-40BF-0D9D-2F15-55D78A1028C5}"/>
              </a:ext>
            </a:extLst>
          </p:cNvPr>
          <p:cNvSpPr txBox="1"/>
          <p:nvPr userDrawn="1"/>
        </p:nvSpPr>
        <p:spPr>
          <a:xfrm>
            <a:off x="5182871" y="3659156"/>
            <a:ext cx="205454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  <a:latin typeface="+mn-lt"/>
                <a:ea typeface="Merriweather" charset="0"/>
                <a:cs typeface="Merriweather" charset="0"/>
              </a:rPr>
              <a:t>The need</a:t>
            </a:r>
            <a:endParaRPr lang="en-US" sz="1400" b="0" i="0" dirty="0">
              <a:solidFill>
                <a:schemeClr val="tx2"/>
              </a:solidFill>
              <a:latin typeface="+mn-lt"/>
              <a:ea typeface="Merriweather" charset="0"/>
              <a:cs typeface="Merriweather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6D038D-C0EF-002F-9299-98FBC9494C1A}"/>
              </a:ext>
            </a:extLst>
          </p:cNvPr>
          <p:cNvSpPr txBox="1"/>
          <p:nvPr userDrawn="1"/>
        </p:nvSpPr>
        <p:spPr>
          <a:xfrm>
            <a:off x="5187634" y="4053157"/>
            <a:ext cx="2054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Georgia is </a:t>
            </a:r>
            <a:r>
              <a:rPr lang="en-US" sz="1600" b="1" i="0" dirty="0">
                <a:solidFill>
                  <a:schemeClr val="accent1"/>
                </a:solidFill>
              </a:rPr>
              <a:t>40th</a:t>
            </a:r>
            <a:r>
              <a:rPr lang="en-US" sz="1200" b="1" i="1" dirty="0"/>
              <a:t> in physician to population ratio</a:t>
            </a:r>
            <a:endParaRPr lang="en-US" sz="14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9EB9A-88E0-9240-7EB0-9B6D835F30FD}"/>
              </a:ext>
            </a:extLst>
          </p:cNvPr>
          <p:cNvSpPr txBox="1"/>
          <p:nvPr userDrawn="1"/>
        </p:nvSpPr>
        <p:spPr>
          <a:xfrm>
            <a:off x="5182871" y="4876803"/>
            <a:ext cx="205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accent1"/>
                </a:solidFill>
              </a:rPr>
              <a:t>9</a:t>
            </a:r>
            <a:r>
              <a:rPr lang="en-US" sz="1200" b="1" i="1" dirty="0"/>
              <a:t> Georgia counties have no doctor</a:t>
            </a:r>
            <a:endParaRPr lang="en-US" sz="14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D1B43-A8E2-2A22-27A2-9F85EDCBC579}"/>
              </a:ext>
            </a:extLst>
          </p:cNvPr>
          <p:cNvSpPr txBox="1"/>
          <p:nvPr userDrawn="1"/>
        </p:nvSpPr>
        <p:spPr>
          <a:xfrm>
            <a:off x="5182871" y="5513664"/>
            <a:ext cx="2054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accent1"/>
                </a:solidFill>
              </a:rPr>
              <a:t>Nearly 1/3</a:t>
            </a:r>
            <a:r>
              <a:rPr lang="en-US" sz="1200" b="1" i="1" dirty="0"/>
              <a:t> of Georgia physicians are 60 or older</a:t>
            </a:r>
            <a:endParaRPr lang="en-US" sz="1400" b="1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50C480-00D8-B24C-8262-3425633F8ABF}"/>
              </a:ext>
            </a:extLst>
          </p:cNvPr>
          <p:cNvSpPr txBox="1"/>
          <p:nvPr userDrawn="1"/>
        </p:nvSpPr>
        <p:spPr>
          <a:xfrm>
            <a:off x="5182871" y="6804932"/>
            <a:ext cx="2059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UGA is the </a:t>
            </a:r>
            <a:r>
              <a:rPr lang="en-US" sz="1600" b="1" i="0" dirty="0">
                <a:solidFill>
                  <a:schemeClr val="accent1"/>
                </a:solidFill>
              </a:rPr>
              <a:t>9th</a:t>
            </a:r>
            <a:r>
              <a:rPr lang="en-US" sz="1200" b="1" i="1" dirty="0"/>
              <a:t> highest producer of med school applicants</a:t>
            </a:r>
            <a:endParaRPr lang="en-US" sz="1400" b="1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044810-6614-CCC8-643D-3A205A4A9B29}"/>
              </a:ext>
            </a:extLst>
          </p:cNvPr>
          <p:cNvSpPr txBox="1"/>
          <p:nvPr userDrawn="1"/>
        </p:nvSpPr>
        <p:spPr>
          <a:xfrm>
            <a:off x="5182871" y="7618333"/>
            <a:ext cx="205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accent1"/>
                </a:solidFill>
              </a:rPr>
              <a:t>159</a:t>
            </a:r>
            <a:r>
              <a:rPr lang="en-US" sz="1200" b="1" i="1" dirty="0"/>
              <a:t> Georgia counties have a UGA presence</a:t>
            </a:r>
            <a:endParaRPr lang="en-US" sz="1400" b="1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8A3E2F-31B8-A360-054A-0D58D71261CC}"/>
              </a:ext>
            </a:extLst>
          </p:cNvPr>
          <p:cNvSpPr txBox="1"/>
          <p:nvPr userDrawn="1"/>
        </p:nvSpPr>
        <p:spPr>
          <a:xfrm>
            <a:off x="5182870" y="8247068"/>
            <a:ext cx="2246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UGA is the </a:t>
            </a:r>
            <a:r>
              <a:rPr lang="en-US" sz="1600" b="1" i="0" dirty="0">
                <a:solidFill>
                  <a:schemeClr val="accent1"/>
                </a:solidFill>
              </a:rPr>
              <a:t>No. 1</a:t>
            </a:r>
            <a:r>
              <a:rPr lang="en-US" sz="1200" b="1" i="1" dirty="0"/>
              <a:t> recipient of NIH funding among U.S. public universities without a medical school</a:t>
            </a:r>
            <a:endParaRPr lang="en-US" sz="1400" b="1" i="1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81A91189-0546-6C65-B55D-855ECE845A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0225" y="6486396"/>
            <a:ext cx="2974969" cy="301457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1200" i="1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sz="1200" dirty="0"/>
              <a:t>SOM FUND NAME 1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71EC5DD0-A079-9F75-690F-A91E6DD8D4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225" y="6796302"/>
            <a:ext cx="4279900" cy="408984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marL="0" marR="0" lvl="0" indent="0" algn="l" defTabSz="777240" rtl="0" eaLnBrk="1" fontAlgn="auto" latinLnBrk="0" hangingPunct="1">
              <a:lnSpc>
                <a:spcPct val="110000"/>
              </a:lnSpc>
              <a:spcBef>
                <a:spcPts val="8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SOM Fund Name 1 short description SOM Fund Name 1 short description</a:t>
            </a:r>
          </a:p>
          <a:p>
            <a:pPr lvl="0"/>
            <a:endParaRPr lang="en-US" sz="1200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19F37F69-3E19-57B6-3A0F-62B3BBE9B9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225" y="7361574"/>
            <a:ext cx="2974969" cy="301457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1200" i="1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sz="1200" dirty="0"/>
              <a:t>SOM FUND NAME 2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7BE6FCA2-1037-5633-0491-99F6495652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0225" y="7671480"/>
            <a:ext cx="4279900" cy="41566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marL="0" marR="0" lvl="0" indent="0" algn="l" defTabSz="777240" rtl="0" eaLnBrk="1" fontAlgn="auto" latinLnBrk="0" hangingPunct="1">
              <a:lnSpc>
                <a:spcPct val="110000"/>
              </a:lnSpc>
              <a:spcBef>
                <a:spcPts val="8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SOM Fund Name 2 short description SOM Fund Name 2 short description</a:t>
            </a:r>
          </a:p>
          <a:p>
            <a:pPr lvl="0"/>
            <a:endParaRPr lang="en-US" sz="1200" dirty="0"/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5AB7402A-F866-DF87-18E2-27507AFA65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0225" y="8251879"/>
            <a:ext cx="2974969" cy="301457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1200" i="1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sz="1200" dirty="0"/>
              <a:t>SOM FUND NAME 3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4E6EEEC0-3580-3225-BA61-8EB581DE5B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0225" y="8561785"/>
            <a:ext cx="4279900" cy="41566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marL="0" marR="0" lvl="0" indent="0" algn="l" defTabSz="777240" rtl="0" eaLnBrk="1" fontAlgn="auto" latinLnBrk="0" hangingPunct="1">
              <a:lnSpc>
                <a:spcPct val="110000"/>
              </a:lnSpc>
              <a:spcBef>
                <a:spcPts val="8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SOM Fund Name 3 short description SOM Fund Name 3 short description</a:t>
            </a:r>
          </a:p>
          <a:p>
            <a:pPr lvl="0"/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0EBA0A-4EBF-BC4B-730E-64F67506A0D0}"/>
              </a:ext>
            </a:extLst>
          </p:cNvPr>
          <p:cNvSpPr txBox="1"/>
          <p:nvPr userDrawn="1"/>
        </p:nvSpPr>
        <p:spPr>
          <a:xfrm>
            <a:off x="530225" y="3605886"/>
            <a:ext cx="4162425" cy="1804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US" sz="1200" dirty="0"/>
              <a:t>In the University of Georgia’s ongoing mission to serve our state, UGA is establishing a new independent School of Medicine in Athens to directly address Georgia’s critical need for doctors.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US" sz="1200" dirty="0"/>
              <a:t>With UGA’s strong biomedical research enterprise and deep connections to Georgia communities, the UGA School of Medicine will dramatically and permanently enhance our university, our communities and our state.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9C6FFC-DFBA-8C97-2226-CCA65E006DBB}"/>
              </a:ext>
            </a:extLst>
          </p:cNvPr>
          <p:cNvSpPr txBox="1"/>
          <p:nvPr userDrawn="1"/>
        </p:nvSpPr>
        <p:spPr>
          <a:xfrm>
            <a:off x="530224" y="5496841"/>
            <a:ext cx="4279895" cy="889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724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UGA is uniquely positioned and ready to address Georgia’s healthcare challenges. Your investment in the UGA School of Medicine brings our vision of a healthier Georgia to life.</a:t>
            </a:r>
          </a:p>
        </p:txBody>
      </p:sp>
    </p:spTree>
    <p:extLst>
      <p:ext uri="{BB962C8B-B14F-4D97-AF65-F5344CB8AC3E}">
        <p14:creationId xmlns:p14="http://schemas.microsoft.com/office/powerpoint/2010/main" val="13914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e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7B75AE8-932C-0B31-9634-2CA279554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53" y="955203"/>
            <a:ext cx="4675422" cy="82279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4353" y="8405813"/>
            <a:ext cx="3116262" cy="2524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="1" i="1" baseline="0">
                <a:latin typeface="+mn-lt"/>
              </a:defRPr>
            </a:lvl1pPr>
          </a:lstStyle>
          <a:p>
            <a:pPr lvl="0"/>
            <a:r>
              <a:rPr lang="en-US" dirty="0"/>
              <a:t>UGA Representative 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34353" y="8658225"/>
            <a:ext cx="3116262" cy="2444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i="1">
                <a:latin typeface="+mn-lt"/>
              </a:defRPr>
            </a:lvl1pPr>
          </a:lstStyle>
          <a:p>
            <a:pPr lvl="0"/>
            <a:r>
              <a:rPr lang="en-US" dirty="0"/>
              <a:t>Title, Unit Name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34988" y="7155656"/>
            <a:ext cx="3116262" cy="2491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Sincerely,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534988" y="2214160"/>
            <a:ext cx="5448300" cy="49339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>
                <a:latin typeface="+mn-lt"/>
              </a:defRPr>
            </a:lvl1pPr>
          </a:lstStyle>
          <a:p>
            <a:pPr lvl="0"/>
            <a:r>
              <a:rPr lang="en-US" dirty="0"/>
              <a:t>Cover letter text here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654EEC-36AF-AD40-AAFE-FCD29691BE23}"/>
              </a:ext>
            </a:extLst>
          </p:cNvPr>
          <p:cNvSpPr/>
          <p:nvPr userDrawn="1"/>
        </p:nvSpPr>
        <p:spPr>
          <a:xfrm>
            <a:off x="314325" y="9125712"/>
            <a:ext cx="7129463" cy="732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6858001" cy="9168920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0" y="5534526"/>
            <a:ext cx="7772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7900738"/>
            <a:ext cx="7772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165600" y="5724723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CONTACT INFORMATION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165600" y="6032500"/>
            <a:ext cx="2895600" cy="1079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1pPr>
          </a:lstStyle>
          <a:p>
            <a:pPr lvl="0"/>
            <a:r>
              <a:rPr lang="en-US" dirty="0"/>
              <a:t>Contact info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D9429-EB94-194D-A6B1-31ECFF2A60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974" y="8302882"/>
            <a:ext cx="2364087" cy="7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0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dog wearing a blue shirt&#10;&#10;Description automatically generated">
            <a:extLst>
              <a:ext uri="{FF2B5EF4-FFF2-40B4-BE49-F238E27FC236}">
                <a16:creationId xmlns:a16="http://schemas.microsoft.com/office/drawing/2014/main" id="{F4EA82CB-7BCC-B7AC-4EB9-D74B41B3B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52" y="794751"/>
            <a:ext cx="6702425" cy="2198686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534352" y="794750"/>
            <a:ext cx="6702425" cy="2198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4349988"/>
            <a:ext cx="4395219" cy="4086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Contents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Contents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Contents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30207" y="4349655"/>
            <a:ext cx="1118101" cy="408698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Page #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Page #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Page #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34352" y="3256214"/>
            <a:ext cx="670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u="none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TABLE OF CONTENTS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Sheet, Basic -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AF13485-7CDD-144A-89D1-54F511201C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53" y="794751"/>
            <a:ext cx="6703055" cy="194626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049500" y="3288632"/>
            <a:ext cx="0" cy="548640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353" y="2837477"/>
            <a:ext cx="428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FACT SHEET, BASIC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2871" y="6132323"/>
            <a:ext cx="2054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1"/>
                </a:solidFill>
                <a:latin typeface="+mn-lt"/>
                <a:ea typeface="Merriweather" charset="0"/>
                <a:cs typeface="Merriweather" charset="0"/>
              </a:rPr>
              <a:t>Founded in 1785</a:t>
            </a:r>
            <a:endParaRPr lang="en-US" sz="1050" b="1" i="1" dirty="0">
              <a:solidFill>
                <a:schemeClr val="tx1"/>
              </a:solidFill>
              <a:latin typeface="+mn-lt"/>
              <a:ea typeface="Merriweather" charset="0"/>
              <a:cs typeface="Merriweather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2871" y="6772732"/>
            <a:ext cx="20545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Ranked by US News &amp; World Report as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800" b="1" i="0" baseline="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4</a:t>
            </a:r>
            <a:r>
              <a:rPr lang="en-US" sz="1800" b="1" i="0" baseline="3000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th</a:t>
            </a:r>
            <a:r>
              <a:rPr lang="en-US" sz="1600" b="1" i="1" baseline="0" dirty="0"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in this</a:t>
            </a:r>
            <a:endParaRPr lang="en-US" sz="1600" b="1" i="1" baseline="0" dirty="0">
              <a:latin typeface="+mn-lt"/>
              <a:ea typeface="Merriweather" charset="0"/>
              <a:cs typeface="Merriweather" charset="0"/>
            </a:endParaRP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800" b="1" i="0" baseline="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7</a:t>
            </a:r>
            <a:r>
              <a:rPr lang="en-US" sz="1800" b="1" i="0" baseline="3000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th</a:t>
            </a:r>
            <a:r>
              <a:rPr lang="en-US" sz="1600" b="1" i="1" baseline="0" dirty="0"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in that</a:t>
            </a:r>
            <a:endParaRPr lang="en-US" sz="1600" b="1" i="1" baseline="0" dirty="0">
              <a:latin typeface="+mn-lt"/>
              <a:ea typeface="Merriweather" charset="0"/>
              <a:cs typeface="Merriweather" charset="0"/>
            </a:endParaRP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800" b="1" i="0" baseline="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2</a:t>
            </a:r>
            <a:r>
              <a:rPr lang="en-US" sz="1800" b="1" i="0" baseline="30000" dirty="0">
                <a:solidFill>
                  <a:schemeClr val="accent1"/>
                </a:solidFill>
                <a:latin typeface="+mn-lt"/>
                <a:ea typeface="Merriweather" charset="0"/>
                <a:cs typeface="Merriweather" charset="0"/>
              </a:rPr>
              <a:t>nd</a:t>
            </a:r>
            <a:r>
              <a:rPr lang="en-US" sz="1600" b="1" i="1" baseline="0" dirty="0"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among those</a:t>
            </a:r>
            <a:endParaRPr lang="en-US" sz="1600" b="1" i="1" baseline="0" dirty="0">
              <a:latin typeface="+mn-lt"/>
              <a:ea typeface="Merriweather" charset="0"/>
              <a:cs typeface="Merriweath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353" y="3484981"/>
            <a:ext cx="42805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Integer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fermentum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gravida.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Vivamus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porttitor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Maecenas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augue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convallis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Morbi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odio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eget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tristique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finibus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tempus.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Pellentesque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cursus,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efficitur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nunc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sagittis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dolor, vitae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ligula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faucibus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posuere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Donec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rutrum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enim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vehicula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Donec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placerat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mauris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blandit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sem.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pPr marL="0" marR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049500" y="3288632"/>
            <a:ext cx="0" cy="548640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5182871" y="4460829"/>
            <a:ext cx="2054542" cy="123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+mn-lt"/>
                <a:ea typeface="Merriweather" charset="0"/>
                <a:cs typeface="Merriweather" charset="0"/>
              </a:rPr>
              <a:t>Programs</a:t>
            </a:r>
            <a:r>
              <a:rPr lang="en-US" sz="1400" b="1" i="1" baseline="0" dirty="0"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400" b="1" i="1" dirty="0">
                <a:latin typeface="+mn-lt"/>
                <a:ea typeface="Merriweather" charset="0"/>
                <a:cs typeface="Merriweather" charset="0"/>
              </a:rPr>
              <a:t>available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b="0" i="0" dirty="0">
                <a:latin typeface="+mn-lt"/>
                <a:ea typeface="Merriweather" charset="0"/>
                <a:cs typeface="Merriweather" charset="0"/>
              </a:rPr>
              <a:t>Program</a:t>
            </a:r>
            <a:r>
              <a:rPr lang="en-US" sz="1400" b="0" i="0" baseline="0" dirty="0">
                <a:latin typeface="+mn-lt"/>
                <a:ea typeface="Merriweather" charset="0"/>
                <a:cs typeface="Merriweather" charset="0"/>
              </a:rPr>
              <a:t> A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b="0" i="0" baseline="0" dirty="0">
                <a:latin typeface="+mn-lt"/>
                <a:ea typeface="Merriweather" charset="0"/>
                <a:cs typeface="Merriweather" charset="0"/>
              </a:rPr>
              <a:t>Program B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b="0" i="0" baseline="0" dirty="0">
                <a:latin typeface="+mn-lt"/>
                <a:ea typeface="Merriweather" charset="0"/>
                <a:cs typeface="Merriweather" charset="0"/>
              </a:rPr>
              <a:t>Program C</a:t>
            </a:r>
            <a:endParaRPr lang="en-US" sz="1400" b="0" i="0" dirty="0">
              <a:latin typeface="+mn-lt"/>
              <a:ea typeface="Merriweather" charset="0"/>
              <a:cs typeface="Merriweather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182871" y="3411813"/>
            <a:ext cx="20545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accent1"/>
                </a:solidFill>
              </a:rPr>
              <a:t>1st</a:t>
            </a:r>
            <a:r>
              <a:rPr lang="en-US" sz="1800" b="1" i="1" dirty="0"/>
              <a:t> </a:t>
            </a:r>
            <a:r>
              <a:rPr lang="en-US" sz="1400" b="1" i="1" dirty="0"/>
              <a:t>among peer universities</a:t>
            </a:r>
            <a:endParaRPr lang="en-US" sz="1600" b="1" i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Sheet, Basic -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534988" y="794751"/>
            <a:ext cx="6702425" cy="193240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34988" y="3484563"/>
            <a:ext cx="4279900" cy="52911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Body text here</a:t>
            </a:r>
          </a:p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049500" y="3288632"/>
            <a:ext cx="0" cy="548640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4988" y="2843213"/>
            <a:ext cx="4279900" cy="641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buFont typeface="Arial" charset="0"/>
              <a:buNone/>
              <a:defRPr sz="4000" b="1" i="0" u="none" baseline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388620" indent="0">
              <a:buFont typeface="Arial" charset="0"/>
              <a:buNone/>
              <a:defRPr>
                <a:latin typeface="+mj-lt"/>
              </a:defRPr>
            </a:lvl2pPr>
            <a:lvl3pPr marL="777240" indent="0">
              <a:buFont typeface="Arial" charset="0"/>
              <a:buNone/>
              <a:defRPr>
                <a:latin typeface="+mj-lt"/>
              </a:defRPr>
            </a:lvl3pPr>
            <a:lvl4pPr marL="1165860" indent="0">
              <a:buFont typeface="Arial" charset="0"/>
              <a:buNone/>
              <a:defRPr>
                <a:latin typeface="+mj-lt"/>
              </a:defRPr>
            </a:lvl4pPr>
            <a:lvl5pPr marL="1554480" indent="0">
              <a:buFont typeface="Arial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u="none" dirty="0"/>
              <a:t>HEADING HERE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 hasCustomPrompt="1"/>
          </p:nvPr>
        </p:nvSpPr>
        <p:spPr>
          <a:xfrm>
            <a:off x="5182871" y="3349025"/>
            <a:ext cx="2054542" cy="71063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1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fact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183188" y="5444040"/>
            <a:ext cx="2054225" cy="3254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1" i="1">
                <a:latin typeface="+mn-lt"/>
              </a:defRPr>
            </a:lvl1pPr>
          </a:lstStyle>
          <a:p>
            <a:pPr lvl="0"/>
            <a:r>
              <a:rPr lang="en-US" dirty="0"/>
              <a:t>Notable info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183188" y="6099175"/>
            <a:ext cx="2054225" cy="21685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  <a:defRPr sz="1400" b="1" i="1" baseline="0">
                <a:solidFill>
                  <a:schemeClr val="accent1"/>
                </a:solidFill>
                <a:latin typeface="+mn-lt"/>
              </a:defRPr>
            </a:lvl1pPr>
            <a:lvl2pPr marL="674370" indent="-285750">
              <a:buFont typeface="Arial" charset="0"/>
              <a:buChar char="•"/>
              <a:defRPr/>
            </a:lvl2pPr>
            <a:lvl3pPr marL="1062990" indent="-285750">
              <a:buFont typeface="Arial" charset="0"/>
              <a:buChar char="•"/>
              <a:defRPr/>
            </a:lvl3pPr>
            <a:lvl4pPr marL="1451610" indent="-285750">
              <a:buFont typeface="Arial" charset="0"/>
              <a:buChar char="•"/>
              <a:defRPr/>
            </a:lvl4pPr>
            <a:lvl5pPr marL="1840230" indent="-285750">
              <a:buFont typeface="Arial" charset="0"/>
              <a:buChar char="•"/>
              <a:defRPr/>
            </a:lvl5pPr>
          </a:lstStyle>
          <a:p>
            <a:pPr lvl="0"/>
            <a:r>
              <a:rPr lang="en-US" dirty="0"/>
              <a:t>Bulleted list of highlight info/rankings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5183188" y="4389091"/>
            <a:ext cx="2054225" cy="72940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400" b="1" i="1">
                <a:latin typeface="+mn-lt"/>
              </a:defRPr>
            </a:lvl1pPr>
          </a:lstStyle>
          <a:p>
            <a:pPr lvl="0"/>
            <a:r>
              <a:rPr lang="en-US" dirty="0"/>
              <a:t>Bulleted list of programs/awards/fast facts</a:t>
            </a:r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Sheet, Showcase, Vert -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tor examining a patient&#10;&#10;Description automatically generated">
            <a:extLst>
              <a:ext uri="{FF2B5EF4-FFF2-40B4-BE49-F238E27FC236}">
                <a16:creationId xmlns:a16="http://schemas.microsoft.com/office/drawing/2014/main" id="{FEDC050A-3979-CE1D-2392-F1427A952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32" y="798890"/>
            <a:ext cx="6706781" cy="2356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7BF758-33B2-D245-A2F2-717042E13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500" y="3411812"/>
            <a:ext cx="2187913" cy="546427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34353" y="3411812"/>
            <a:ext cx="4280535" cy="949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84000"/>
              </a:lnSpc>
            </a:pPr>
            <a:r>
              <a:rPr lang="en-US" sz="3200" b="1" i="0" u="none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FACT SHEET, MULTI-PHOTO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34353" y="4361428"/>
            <a:ext cx="428053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Integer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fermentum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gravida.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Vivamus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porttitor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Maecenas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augue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convallis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Morbi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odio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eget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tristique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finibus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tempus.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Pellentesque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cursus,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efficitur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nunc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sagittis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dolor, vitae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ligula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faucibus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pPr marL="0" marR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Sheet, Showcase, Vert -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5049500" y="3388971"/>
            <a:ext cx="2187912" cy="548711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34988" y="798513"/>
            <a:ext cx="6702425" cy="235585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534988" y="4011613"/>
            <a:ext cx="4279900" cy="4454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34988" y="3388574"/>
            <a:ext cx="4279900" cy="622300"/>
          </a:xfrm>
          <a:prstGeom prst="rect">
            <a:avLst/>
          </a:prstGeom>
        </p:spPr>
        <p:txBody>
          <a:bodyPr/>
          <a:lstStyle>
            <a:lvl1pPr>
              <a:lnSpc>
                <a:spcPct val="84000"/>
              </a:lnSpc>
              <a:spcBef>
                <a:spcPts val="0"/>
              </a:spcBef>
              <a:defRPr sz="3600" b="1" i="0" u="none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u="none" dirty="0"/>
              <a:t>HEADING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act Sheet, Showcase, Horiz -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6822F01B-302D-190D-90FE-CF67D2143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33" y="6769997"/>
            <a:ext cx="6703695" cy="2363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D10418-CE25-E543-936D-971B2694A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33" y="792825"/>
            <a:ext cx="6707415" cy="235619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30633" y="3355049"/>
            <a:ext cx="4727167" cy="574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84000"/>
              </a:lnSpc>
            </a:pPr>
            <a:r>
              <a:rPr lang="en-US" sz="3200" b="1" i="0" u="none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FACT SHEET, MULTI-PHOTO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34353" y="3863799"/>
            <a:ext cx="67036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Phasellus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libero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malesuada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Etiam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luctus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justo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quis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fringilla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lacus.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Praesent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massa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Integer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fermentum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gravida.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Vivamus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porttitor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Maecenas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augue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nibh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ultricies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orci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convallis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purus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Morbi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ac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tincidunt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odio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eget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tristique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sapien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elementum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ipsum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finibus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tempus.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Pellentesque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cursus,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efficitur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nunc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turpis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sagittis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dolor, vitae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mattis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ligula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Nullam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diam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venenatis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faucibus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nisi.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Merriweather" charset="0"/>
              <a:cs typeface="Merriweather" charset="0"/>
            </a:endParaRPr>
          </a:p>
          <a:p>
            <a:pPr marL="0" marR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Lorem ipsum dolor sit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amet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consectetur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adipiscing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elit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. In a libero ac libero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vestibulum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Merriweather" charset="0"/>
                <a:cs typeface="Merriweather" charset="0"/>
              </a:rPr>
              <a:t> maximus.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Sheet, Showcase, Horiz -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530225" y="6839620"/>
            <a:ext cx="6707188" cy="235676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30225" y="798890"/>
            <a:ext cx="6707188" cy="235071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3419413"/>
            <a:ext cx="4219575" cy="5048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4000"/>
              </a:lnSpc>
              <a:spcBef>
                <a:spcPts val="0"/>
              </a:spcBef>
              <a:defRPr sz="3600" b="1" i="0" u="none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u="none" dirty="0"/>
              <a:t>HEADING HERE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530225" y="4005263"/>
            <a:ext cx="6707188" cy="24311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534352" y="267760"/>
            <a:ext cx="6703696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018824" rtl="0" eaLnBrk="1" latinLnBrk="0" hangingPunct="1">
              <a:defRPr sz="1400" b="1" i="1" kern="1200">
                <a:solidFill>
                  <a:srgbClr val="8C908E"/>
                </a:solidFill>
                <a:latin typeface="Merriweather Black" charset="0"/>
                <a:ea typeface="Merriweather Black" charset="0"/>
                <a:cs typeface="Merriweather Black" charset="0"/>
              </a:defRPr>
            </a:lvl1pPr>
            <a:lvl2pPr marL="509412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0" i="1" dirty="0">
                <a:solidFill>
                  <a:schemeClr val="tx1"/>
                </a:solidFill>
                <a:latin typeface="+mn-lt"/>
                <a:ea typeface="Merriweather" charset="0"/>
                <a:cs typeface="Merriweather" charset="0"/>
              </a:rPr>
              <a:t>RECIPIENT NAME HERE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34352" y="267760"/>
            <a:ext cx="6703696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018824" rtl="0" eaLnBrk="1" latinLnBrk="0" hangingPunct="1">
              <a:defRPr sz="1400" b="1" i="1" kern="1200">
                <a:solidFill>
                  <a:srgbClr val="8C908E"/>
                </a:solidFill>
                <a:latin typeface="Merriweather Black" charset="0"/>
                <a:ea typeface="Merriweather Black" charset="0"/>
                <a:cs typeface="Merriweather Black" charset="0"/>
              </a:defRPr>
            </a:lvl1pPr>
            <a:lvl2pPr marL="509412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b="0" i="1" dirty="0">
              <a:solidFill>
                <a:schemeClr val="tx1"/>
              </a:solidFill>
              <a:latin typeface="Merriweather" charset="0"/>
              <a:ea typeface="Merriweather" charset="0"/>
              <a:cs typeface="Merriweather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80338-41C0-404F-A127-0A8C9109D093}"/>
              </a:ext>
            </a:extLst>
          </p:cNvPr>
          <p:cNvSpPr txBox="1"/>
          <p:nvPr userDrawn="1"/>
        </p:nvSpPr>
        <p:spPr>
          <a:xfrm>
            <a:off x="534352" y="9444038"/>
            <a:ext cx="5155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i="1" dirty="0">
                <a:solidFill>
                  <a:schemeClr val="bg2"/>
                </a:solidFill>
              </a:rPr>
              <a:t>UGA SCHOOL OF MEDICINE </a:t>
            </a:r>
          </a:p>
          <a:p>
            <a:endParaRPr lang="en-US" sz="1300" b="1" i="1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BAC936-15FC-3C49-ADF0-E5CB94F42703}"/>
              </a:ext>
            </a:extLst>
          </p:cNvPr>
          <p:cNvSpPr/>
          <p:nvPr userDrawn="1"/>
        </p:nvSpPr>
        <p:spPr>
          <a:xfrm>
            <a:off x="6808122" y="9457847"/>
            <a:ext cx="42992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8BCE604-AB00-E046-8DCA-CEE768F7DFBB}" type="slidenum">
              <a:rPr lang="en-US" sz="1300" i="1" smtClean="0"/>
              <a:t>‹#›</a:t>
            </a:fld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73" r:id="rId13"/>
    <p:sldLayoutId id="2147483675" r:id="rId14"/>
    <p:sldLayoutId id="2147483674" r:id="rId15"/>
    <p:sldLayoutId id="2147483701" r:id="rId16"/>
    <p:sldLayoutId id="2147483698" r:id="rId17"/>
    <p:sldLayoutId id="2147483696" r:id="rId18"/>
    <p:sldLayoutId id="2147483706" r:id="rId19"/>
    <p:sldLayoutId id="2147483697" r:id="rId20"/>
  </p:sldLayoutIdLst>
  <p:hf hdr="0" dt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b="1" i="0" kern="1200">
          <a:solidFill>
            <a:schemeClr val="tx1"/>
          </a:solidFill>
          <a:latin typeface="Trade Gothic LT Pro Cn" charset="0"/>
          <a:ea typeface="Trade Gothic LT Pro Cn" charset="0"/>
          <a:cs typeface="Trade Gothic LT Pro Cn" charset="0"/>
        </a:defRPr>
      </a:lvl1pPr>
    </p:titleStyle>
    <p:bodyStyle>
      <a:lvl1pPr marL="0" indent="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Merriweather" charset="0"/>
          <a:ea typeface="Merriweather" charset="0"/>
          <a:cs typeface="Merriweather" charset="0"/>
        </a:defRPr>
      </a:lvl1pPr>
      <a:lvl2pPr marL="388620" indent="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Merriweather" charset="0"/>
          <a:ea typeface="Merriweather" charset="0"/>
          <a:cs typeface="Merriweather" charset="0"/>
        </a:defRPr>
      </a:lvl2pPr>
      <a:lvl3pPr marL="777240" indent="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Merriweather" charset="0"/>
          <a:ea typeface="Merriweather" charset="0"/>
          <a:cs typeface="Merriweather" charset="0"/>
        </a:defRPr>
      </a:lvl3pPr>
      <a:lvl4pPr marL="1165860" indent="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Merriweather" charset="0"/>
          <a:ea typeface="Merriweather" charset="0"/>
          <a:cs typeface="Merriweather" charset="0"/>
        </a:defRPr>
      </a:lvl4pPr>
      <a:lvl5pPr marL="1554480" indent="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Merriweather" charset="0"/>
          <a:ea typeface="Merriweather" charset="0"/>
          <a:cs typeface="Merriweather" charset="0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doctors walking in a hospital hallway&#10;&#10;Description automatically generated">
            <a:extLst>
              <a:ext uri="{FF2B5EF4-FFF2-40B4-BE49-F238E27FC236}">
                <a16:creationId xmlns:a16="http://schemas.microsoft.com/office/drawing/2014/main" id="{4AED25D9-FA34-E7E2-0FCF-72055B615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8" y="461790"/>
            <a:ext cx="6855259" cy="91394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BBAF5E4-63E2-4145-8A13-54CC24FB3BDC}"/>
              </a:ext>
            </a:extLst>
          </p:cNvPr>
          <p:cNvSpPr/>
          <p:nvPr/>
        </p:nvSpPr>
        <p:spPr>
          <a:xfrm>
            <a:off x="457200" y="457200"/>
            <a:ext cx="6858001" cy="91666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9E658-F0D1-6E4E-896D-48A7E2043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2" y="1094740"/>
            <a:ext cx="6677455" cy="1197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226581-AA78-AB49-8331-19799C4A5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436" y="8963660"/>
            <a:ext cx="3467528" cy="10302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68B3E0-7706-C148-9EF7-A544E5B2F4B5}"/>
              </a:ext>
            </a:extLst>
          </p:cNvPr>
          <p:cNvSpPr txBox="1"/>
          <p:nvPr/>
        </p:nvSpPr>
        <p:spPr>
          <a:xfrm>
            <a:off x="635002" y="1072136"/>
            <a:ext cx="6680199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</a:rPr>
              <a:t>DOCUMENT TYPE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75320D-9239-1348-B640-EDAE594A8EC8}"/>
              </a:ext>
            </a:extLst>
          </p:cNvPr>
          <p:cNvSpPr txBox="1"/>
          <p:nvPr/>
        </p:nvSpPr>
        <p:spPr>
          <a:xfrm>
            <a:off x="742950" y="1574420"/>
            <a:ext cx="14351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+mj-lt"/>
              </a:rPr>
              <a:t>Prepared for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83F8F-8D61-BB43-964B-F918FA7D3FE9}"/>
              </a:ext>
            </a:extLst>
          </p:cNvPr>
          <p:cNvSpPr txBox="1"/>
          <p:nvPr/>
        </p:nvSpPr>
        <p:spPr>
          <a:xfrm>
            <a:off x="2076450" y="1499738"/>
            <a:ext cx="4552950" cy="8572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RECIPIENT NAME HERE</a:t>
            </a:r>
          </a:p>
        </p:txBody>
      </p:sp>
      <p:pic>
        <p:nvPicPr>
          <p:cNvPr id="10" name="Picture 9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87402C8-926B-E55D-BF9E-A49FDB193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333" y="9139923"/>
            <a:ext cx="2663734" cy="7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theme/theme1.xml><?xml version="1.0" encoding="utf-8"?>
<a:theme xmlns:a="http://schemas.openxmlformats.org/drawingml/2006/main" name="UGA DAR Proposal Template Theme">
  <a:themeElements>
    <a:clrScheme name="DARCOMM Proposal Library Brand Colors">
      <a:dk1>
        <a:srgbClr val="000000"/>
      </a:dk1>
      <a:lt1>
        <a:srgbClr val="FFFFFF"/>
      </a:lt1>
      <a:dk2>
        <a:srgbClr val="554F47"/>
      </a:dk2>
      <a:lt2>
        <a:srgbClr val="9EA2A2"/>
      </a:lt2>
      <a:accent1>
        <a:srgbClr val="BA0C2F"/>
      </a:accent1>
      <a:accent2>
        <a:srgbClr val="D6D2C3"/>
      </a:accent2>
      <a:accent3>
        <a:srgbClr val="BA0C2F"/>
      </a:accent3>
      <a:accent4>
        <a:srgbClr val="9EA2A2"/>
      </a:accent4>
      <a:accent5>
        <a:srgbClr val="D6D2C3"/>
      </a:accent5>
      <a:accent6>
        <a:srgbClr val="554F47"/>
      </a:accent6>
      <a:hlink>
        <a:srgbClr val="0563C1"/>
      </a:hlink>
      <a:folHlink>
        <a:srgbClr val="954F72"/>
      </a:folHlink>
    </a:clrScheme>
    <a:fontScheme name="UGA DARCOMM PL Theme Fonts">
      <a:majorFont>
        <a:latin typeface="Arial Narrow Bol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GA DAR Proposal Template Theme" id="{0CD629C1-3170-EF4D-99C5-9398489E3243}" vid="{24C10450-9F94-4F41-9F1A-75E4B354DD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34568</TotalTime>
  <Words>9</Words>
  <Application>Microsoft Macintosh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Arial Narrow</vt:lpstr>
      <vt:lpstr>Calibri</vt:lpstr>
      <vt:lpstr>Georgia</vt:lpstr>
      <vt:lpstr>Merriweather</vt:lpstr>
      <vt:lpstr>Trade Gothic LT Pro Cn</vt:lpstr>
      <vt:lpstr>UGA DAR Proposal Template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Clarke Schwabe</dc:creator>
  <cp:lastModifiedBy>Clarke Schwabe</cp:lastModifiedBy>
  <cp:revision>226</cp:revision>
  <cp:lastPrinted>2018-04-04T15:12:49Z</cp:lastPrinted>
  <dcterms:created xsi:type="dcterms:W3CDTF">2017-11-17T21:47:05Z</dcterms:created>
  <dcterms:modified xsi:type="dcterms:W3CDTF">2024-06-27T17:21:54Z</dcterms:modified>
</cp:coreProperties>
</file>